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93" r:id="rId1"/>
  </p:sldMasterIdLst>
  <p:sldIdLst>
    <p:sldId id="264" r:id="rId2"/>
    <p:sldId id="256" r:id="rId3"/>
    <p:sldId id="257" r:id="rId4"/>
    <p:sldId id="258" r:id="rId5"/>
    <p:sldId id="259" r:id="rId6"/>
    <p:sldId id="261" r:id="rId7"/>
    <p:sldId id="262" r:id="rId8"/>
    <p:sldId id="260" r:id="rId9"/>
    <p:sldId id="263" r:id="rId1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224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4955D14-AFDB-4D0B-8D4F-063161547E03}" type="datetimeFigureOut">
              <a:rPr lang="fa-IR" smtClean="0"/>
              <a:t>02/01/1443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415837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129794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0238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3973420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413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1342788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145339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330974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96820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55D14-AFDB-4D0B-8D4F-063161547E03}" type="datetimeFigureOut">
              <a:rPr lang="fa-IR" smtClean="0"/>
              <a:t>02/01/1443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196421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955D14-AFDB-4D0B-8D4F-063161547E03}" type="datetimeFigureOut">
              <a:rPr lang="fa-IR" smtClean="0"/>
              <a:t>02/01/1443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3020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955D14-AFDB-4D0B-8D4F-063161547E03}" type="datetimeFigureOut">
              <a:rPr lang="fa-IR" smtClean="0"/>
              <a:t>02/01/1443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281343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955D14-AFDB-4D0B-8D4F-063161547E03}" type="datetimeFigureOut">
              <a:rPr lang="fa-IR" smtClean="0"/>
              <a:t>02/01/1443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78326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55D14-AFDB-4D0B-8D4F-063161547E03}" type="datetimeFigureOut">
              <a:rPr lang="fa-IR" smtClean="0"/>
              <a:t>02/01/1443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243704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55D14-AFDB-4D0B-8D4F-063161547E03}" type="datetimeFigureOut">
              <a:rPr lang="fa-IR" smtClean="0"/>
              <a:t>02/01/1443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317381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55D14-AFDB-4D0B-8D4F-063161547E03}" type="datetimeFigureOut">
              <a:rPr lang="fa-IR" smtClean="0"/>
              <a:t>02/01/1443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47413C8-0F6A-4F6D-84E6-D520F9A8FC15}" type="slidenum">
              <a:rPr lang="fa-IR" smtClean="0"/>
              <a:t>‹#›</a:t>
            </a:fld>
            <a:endParaRPr lang="fa-IR"/>
          </a:p>
        </p:txBody>
      </p:sp>
    </p:spTree>
    <p:extLst>
      <p:ext uri="{BB962C8B-B14F-4D97-AF65-F5344CB8AC3E}">
        <p14:creationId xmlns:p14="http://schemas.microsoft.com/office/powerpoint/2010/main" val="230227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4955D14-AFDB-4D0B-8D4F-063161547E03}" type="datetimeFigureOut">
              <a:rPr lang="fa-IR" smtClean="0"/>
              <a:t>02/01/1443</a:t>
            </a:fld>
            <a:endParaRPr lang="fa-I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a-I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47413C8-0F6A-4F6D-84E6-D520F9A8FC15}" type="slidenum">
              <a:rPr lang="fa-IR" smtClean="0"/>
              <a:t>‹#›</a:t>
            </a:fld>
            <a:endParaRPr lang="fa-IR"/>
          </a:p>
        </p:txBody>
      </p:sp>
    </p:spTree>
    <p:extLst>
      <p:ext uri="{BB962C8B-B14F-4D97-AF65-F5344CB8AC3E}">
        <p14:creationId xmlns:p14="http://schemas.microsoft.com/office/powerpoint/2010/main" val="913553599"/>
      </p:ext>
    </p:extLst>
  </p:cSld>
  <p:clrMap bg1="dk1" tx1="lt1" bg2="dk2" tx2="lt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5910" y="1"/>
            <a:ext cx="12076089" cy="6780044"/>
          </a:xfrm>
          <a:prstGeom prst="rect">
            <a:avLst/>
          </a:prstGeom>
        </p:spPr>
      </p:pic>
    </p:spTree>
    <p:extLst>
      <p:ext uri="{BB962C8B-B14F-4D97-AF65-F5344CB8AC3E}">
        <p14:creationId xmlns:p14="http://schemas.microsoft.com/office/powerpoint/2010/main" val="14412998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13282"/>
            <a:ext cx="9144000" cy="2387600"/>
          </a:xfrm>
        </p:spPr>
        <p:txBody>
          <a:bodyPr>
            <a:noAutofit/>
          </a:bodyPr>
          <a:lstStyle/>
          <a:p>
            <a:pPr rtl="0"/>
            <a:r>
              <a:rPr lang="en-US" sz="1800" dirty="0" smtClean="0">
                <a:latin typeface="Times New Roman" panose="02020603050405020304" pitchFamily="18" charset="0"/>
                <a:cs typeface="Times New Roman" panose="02020603050405020304" pitchFamily="18" charset="0"/>
              </a:rPr>
              <a:t>Patients who have asthma are at risk for complications during and after surgery.</a:t>
            </a:r>
            <a:r>
              <a:rPr lang="fa-IR" sz="1800" dirty="0" smtClean="0">
                <a:latin typeface="Times New Roman" panose="02020603050405020304" pitchFamily="18" charset="0"/>
                <a:cs typeface="Times New Roman" panose="02020603050405020304" pitchFamily="18" charset="0"/>
              </a:rPr>
              <a:t/>
            </a:r>
            <a:br>
              <a:rPr lang="fa-IR" sz="1800"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These complications include acute bronchoconstriction triggered by intubation,</a:t>
            </a:r>
            <a:br>
              <a:rPr lang="en-US" sz="1800" dirty="0" smtClean="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 hypoxemia and possible </a:t>
            </a:r>
            <a:r>
              <a:rPr lang="en-US" sz="1800" dirty="0" err="1" smtClean="0">
                <a:latin typeface="Times New Roman" panose="02020603050405020304" pitchFamily="18" charset="0"/>
                <a:cs typeface="Times New Roman" panose="02020603050405020304" pitchFamily="18" charset="0"/>
              </a:rPr>
              <a:t>hypercapnia</a:t>
            </a:r>
            <a:r>
              <a:rPr lang="en-US" sz="1800" dirty="0" smtClean="0">
                <a:latin typeface="Times New Roman" panose="02020603050405020304" pitchFamily="18" charset="0"/>
                <a:cs typeface="Times New Roman" panose="02020603050405020304" pitchFamily="18" charset="0"/>
              </a:rPr>
              <a:t>, impaired effectiveness of cough, atelectasis, and respiratory infection, and, if a history of sensitivity is present, reactions to latex exposure or some anesthetic agents.</a:t>
            </a:r>
            <a:br>
              <a:rPr lang="en-US" sz="1800" dirty="0" smtClean="0">
                <a:latin typeface="Times New Roman" panose="02020603050405020304" pitchFamily="18" charset="0"/>
                <a:cs typeface="Times New Roman" panose="02020603050405020304" pitchFamily="18" charset="0"/>
              </a:rPr>
            </a:br>
            <a:endParaRPr lang="fa-IR" sz="1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82073" y="691412"/>
            <a:ext cx="9144000" cy="1655762"/>
          </a:xfrm>
        </p:spPr>
        <p:txBody>
          <a:bodyPr>
            <a:normAutofit/>
          </a:bodyPr>
          <a:lstStyle/>
          <a:p>
            <a:pPr algn="ctr"/>
            <a:r>
              <a:rPr lang="en-US" sz="4400" b="1" dirty="0" smtClean="0">
                <a:solidFill>
                  <a:srgbClr val="FFFF00"/>
                </a:solidFill>
              </a:rPr>
              <a:t>Asthma and surgery:</a:t>
            </a:r>
            <a:endParaRPr lang="fa-IR" sz="4400" b="1" dirty="0">
              <a:solidFill>
                <a:srgbClr val="FFFF00"/>
              </a:solidFill>
            </a:endParaRPr>
          </a:p>
        </p:txBody>
      </p:sp>
    </p:spTree>
    <p:extLst>
      <p:ext uri="{BB962C8B-B14F-4D97-AF65-F5344CB8AC3E}">
        <p14:creationId xmlns:p14="http://schemas.microsoft.com/office/powerpoint/2010/main" val="357821377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972" y="215243"/>
            <a:ext cx="8534400" cy="1507067"/>
          </a:xfrm>
        </p:spPr>
        <p:txBody>
          <a:bodyPr/>
          <a:lstStyle/>
          <a:p>
            <a:r>
              <a:rPr lang="en-US" b="1" dirty="0">
                <a:solidFill>
                  <a:srgbClr val="FFFF00"/>
                </a:solidFill>
              </a:rPr>
              <a:t>Asthma and </a:t>
            </a:r>
            <a:r>
              <a:rPr lang="en-US" b="1" dirty="0" smtClean="0">
                <a:solidFill>
                  <a:srgbClr val="FFFF00"/>
                </a:solidFill>
              </a:rPr>
              <a:t>surgery:</a:t>
            </a:r>
            <a:r>
              <a:rPr lang="en-US" b="1" dirty="0">
                <a:solidFill>
                  <a:srgbClr val="FFFF00"/>
                </a:solidFill>
              </a:rPr>
              <a:t/>
            </a:r>
            <a:br>
              <a:rPr lang="en-US" b="1" dirty="0">
                <a:solidFill>
                  <a:srgbClr val="FFFF00"/>
                </a:solidFill>
              </a:rPr>
            </a:br>
            <a:endParaRPr lang="fa-IR" b="1" dirty="0">
              <a:solidFill>
                <a:srgbClr val="FFFF00"/>
              </a:solidFill>
            </a:endParaRPr>
          </a:p>
        </p:txBody>
      </p:sp>
      <p:sp>
        <p:nvSpPr>
          <p:cNvPr id="3" name="Content Placeholder 2"/>
          <p:cNvSpPr>
            <a:spLocks noGrp="1"/>
          </p:cNvSpPr>
          <p:nvPr>
            <p:ph idx="1"/>
          </p:nvPr>
        </p:nvSpPr>
        <p:spPr>
          <a:xfrm>
            <a:off x="1250882" y="1799583"/>
            <a:ext cx="8534400" cy="4124699"/>
          </a:xfrm>
        </p:spPr>
        <p:txBody>
          <a:bodyPr>
            <a:noAutofit/>
          </a:bodyPr>
          <a:lstStyle/>
          <a:p>
            <a:pPr algn="l" rtl="0"/>
            <a:r>
              <a:rPr lang="en-US" sz="1800" dirty="0" smtClean="0">
                <a:solidFill>
                  <a:schemeClr val="tx1"/>
                </a:solidFill>
                <a:latin typeface="Times New Roman" panose="02020603050405020304" pitchFamily="18" charset="0"/>
                <a:cs typeface="Times New Roman" panose="02020603050405020304" pitchFamily="18" charset="0"/>
              </a:rPr>
              <a:t>The following actions are recommended to reduce the risk of complications during surgery:</a:t>
            </a:r>
          </a:p>
          <a:p>
            <a:pPr algn="l" rtl="0"/>
            <a:endParaRPr lang="en-US" sz="1800" dirty="0" smtClean="0">
              <a:solidFill>
                <a:schemeClr val="tx1"/>
              </a:solidFill>
              <a:latin typeface="Times New Roman" panose="02020603050405020304" pitchFamily="18" charset="0"/>
              <a:cs typeface="Times New Roman" panose="02020603050405020304" pitchFamily="18" charset="0"/>
            </a:endParaRPr>
          </a:p>
          <a:p>
            <a:pPr algn="l" rtl="0"/>
            <a:r>
              <a:rPr lang="en-US" sz="1800" dirty="0" smtClean="0">
                <a:solidFill>
                  <a:schemeClr val="tx1"/>
                </a:solidFill>
                <a:latin typeface="Times New Roman" panose="02020603050405020304" pitchFamily="18" charset="0"/>
                <a:cs typeface="Times New Roman" panose="02020603050405020304" pitchFamily="18" charset="0"/>
              </a:rPr>
              <a:t>    Before surgery, review the level of asthma control, medication use (especially oral systemic corticosteroids within the past 6 months), and pulmonary function.</a:t>
            </a:r>
          </a:p>
          <a:p>
            <a:pPr algn="l" rtl="0"/>
            <a:endParaRPr lang="en-US" sz="1800" dirty="0" smtClean="0">
              <a:solidFill>
                <a:schemeClr val="tx1"/>
              </a:solidFill>
              <a:latin typeface="Times New Roman" panose="02020603050405020304" pitchFamily="18" charset="0"/>
              <a:cs typeface="Times New Roman" panose="02020603050405020304" pitchFamily="18" charset="0"/>
            </a:endParaRPr>
          </a:p>
          <a:p>
            <a:pPr algn="l" rtl="0"/>
            <a:r>
              <a:rPr lang="en-US" sz="1800" dirty="0" smtClean="0">
                <a:solidFill>
                  <a:schemeClr val="tx1"/>
                </a:solidFill>
                <a:latin typeface="Times New Roman" panose="02020603050405020304" pitchFamily="18" charset="0"/>
                <a:cs typeface="Times New Roman" panose="02020603050405020304" pitchFamily="18" charset="0"/>
              </a:rPr>
              <a:t>    Provide medications before surgery to improve lung function if lung function is not well controlled. A short course of oral systemic </a:t>
            </a:r>
            <a:r>
              <a:rPr lang="en-US" sz="1800" dirty="0" err="1" smtClean="0">
                <a:solidFill>
                  <a:schemeClr val="tx1"/>
                </a:solidFill>
                <a:latin typeface="Times New Roman" panose="02020603050405020304" pitchFamily="18" charset="0"/>
                <a:cs typeface="Times New Roman" panose="02020603050405020304" pitchFamily="18" charset="0"/>
              </a:rPr>
              <a:t>corti</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costeroids</a:t>
            </a:r>
            <a:r>
              <a:rPr lang="en-US" sz="1800" dirty="0" smtClean="0">
                <a:solidFill>
                  <a:schemeClr val="tx1"/>
                </a:solidFill>
                <a:latin typeface="Times New Roman" panose="02020603050405020304" pitchFamily="18" charset="0"/>
                <a:cs typeface="Times New Roman" panose="02020603050405020304" pitchFamily="18" charset="0"/>
              </a:rPr>
              <a:t> may be necessary.</a:t>
            </a:r>
          </a:p>
          <a:p>
            <a:pPr algn="l" rtl="0"/>
            <a:endParaRPr lang="en-US" sz="1800" dirty="0" smtClean="0">
              <a:solidFill>
                <a:schemeClr val="tx1"/>
              </a:solidFill>
              <a:latin typeface="Times New Roman" panose="02020603050405020304" pitchFamily="18" charset="0"/>
              <a:cs typeface="Times New Roman" panose="02020603050405020304" pitchFamily="18" charset="0"/>
            </a:endParaRPr>
          </a:p>
          <a:p>
            <a:pPr algn="l" rtl="0"/>
            <a:r>
              <a:rPr lang="en-US" sz="1800" dirty="0" smtClean="0">
                <a:solidFill>
                  <a:schemeClr val="tx1"/>
                </a:solidFill>
                <a:latin typeface="Times New Roman" panose="02020603050405020304" pitchFamily="18" charset="0"/>
                <a:cs typeface="Times New Roman" panose="02020603050405020304" pitchFamily="18" charset="0"/>
              </a:rPr>
              <a:t>    For patients receiving oral systemic corticosteroids during the 6 months prior to surgery and for selected patients on long-term high-dose ICS, give 100 mg hydrocortisone every 8 hours intravenously during the surgical period, and reduce the dose rapidly within 24 hours after surgery.</a:t>
            </a:r>
          </a:p>
          <a:p>
            <a:pPr algn="l" rtl="0"/>
            <a:endParaRPr lang="fa-I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6119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790" y="675185"/>
            <a:ext cx="8534400" cy="1507067"/>
          </a:xfrm>
        </p:spPr>
        <p:txBody>
          <a:bodyPr>
            <a:normAutofit/>
          </a:bodyPr>
          <a:lstStyle/>
          <a:p>
            <a:r>
              <a:rPr lang="en-US" b="1" dirty="0" smtClean="0">
                <a:solidFill>
                  <a:srgbClr val="FFFF00"/>
                </a:solidFill>
              </a:rPr>
              <a:t>Inhaled and parenteral corticosteroids</a:t>
            </a:r>
            <a:endParaRPr lang="fa-IR" b="1" dirty="0">
              <a:solidFill>
                <a:srgbClr val="FFFF00"/>
              </a:solidFill>
            </a:endParaRPr>
          </a:p>
        </p:txBody>
      </p:sp>
      <p:sp>
        <p:nvSpPr>
          <p:cNvPr id="3" name="Content Placeholder 2"/>
          <p:cNvSpPr>
            <a:spLocks noGrp="1"/>
          </p:cNvSpPr>
          <p:nvPr>
            <p:ph idx="1"/>
          </p:nvPr>
        </p:nvSpPr>
        <p:spPr>
          <a:xfrm>
            <a:off x="941790" y="1600201"/>
            <a:ext cx="8534400" cy="3615267"/>
          </a:xfrm>
        </p:spPr>
        <p:txBody>
          <a:bodyPr>
            <a:normAutofit/>
          </a:bodyPr>
          <a:lstStyle/>
          <a:p>
            <a:pPr algn="l" rtl="0"/>
            <a:r>
              <a:rPr lang="en-US" sz="1800" dirty="0" smtClean="0">
                <a:solidFill>
                  <a:schemeClr val="tx1"/>
                </a:solidFill>
                <a:latin typeface="Times New Roman" panose="02020603050405020304" pitchFamily="18" charset="0"/>
                <a:cs typeface="Times New Roman" panose="02020603050405020304" pitchFamily="18" charset="0"/>
              </a:rPr>
              <a:t>Patients who have been taking systemic corticosteroids for &gt;2 weeks during the prior 6 months should be considered at risk for adrenal suppression in the setting of severe acute disease, trauma, or major surgery.</a:t>
            </a:r>
          </a:p>
        </p:txBody>
      </p:sp>
    </p:spTree>
    <p:extLst>
      <p:ext uri="{BB962C8B-B14F-4D97-AF65-F5344CB8AC3E}">
        <p14:creationId xmlns:p14="http://schemas.microsoft.com/office/powerpoint/2010/main" val="239663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881" y="479499"/>
            <a:ext cx="8534400" cy="1507067"/>
          </a:xfrm>
        </p:spPr>
        <p:txBody>
          <a:bodyPr/>
          <a:lstStyle/>
          <a:p>
            <a:r>
              <a:rPr lang="en-US" b="1" dirty="0" smtClean="0">
                <a:solidFill>
                  <a:srgbClr val="FFFF00"/>
                </a:solidFill>
              </a:rPr>
              <a:t>Anticholinergic agents</a:t>
            </a:r>
            <a:endParaRPr lang="fa-IR" b="1" dirty="0">
              <a:solidFill>
                <a:srgbClr val="FFFF00"/>
              </a:solidFill>
            </a:endParaRPr>
          </a:p>
        </p:txBody>
      </p:sp>
      <p:sp>
        <p:nvSpPr>
          <p:cNvPr id="3" name="Content Placeholder 2"/>
          <p:cNvSpPr>
            <a:spLocks noGrp="1"/>
          </p:cNvSpPr>
          <p:nvPr>
            <p:ph idx="1"/>
          </p:nvPr>
        </p:nvSpPr>
        <p:spPr>
          <a:xfrm>
            <a:off x="684212" y="1065607"/>
            <a:ext cx="8534400" cy="3615267"/>
          </a:xfrm>
        </p:spPr>
        <p:txBody>
          <a:bodyPr/>
          <a:lstStyle/>
          <a:p>
            <a:pPr algn="l" rtl="0"/>
            <a:r>
              <a:rPr lang="en-US" dirty="0" smtClean="0">
                <a:solidFill>
                  <a:schemeClr val="tx1"/>
                </a:solidFill>
                <a:latin typeface="Times New Roman" panose="02020603050405020304" pitchFamily="18" charset="0"/>
                <a:cs typeface="Times New Roman" panose="02020603050405020304" pitchFamily="18" charset="0"/>
              </a:rPr>
              <a:t>this improves inflammation or worsens inspissation, it certainly decreases airway </a:t>
            </a:r>
            <a:r>
              <a:rPr lang="en-US" dirty="0" err="1" smtClean="0">
                <a:solidFill>
                  <a:schemeClr val="tx1"/>
                </a:solidFill>
                <a:latin typeface="Times New Roman" panose="02020603050405020304" pitchFamily="18" charset="0"/>
                <a:cs typeface="Times New Roman" panose="02020603050405020304" pitchFamily="18" charset="0"/>
              </a:rPr>
              <a:t>hyperresponsiveness</a:t>
            </a:r>
            <a:r>
              <a:rPr lang="en-US" dirty="0" smtClean="0">
                <a:solidFill>
                  <a:schemeClr val="tx1"/>
                </a:solidFill>
                <a:latin typeface="Times New Roman" panose="02020603050405020304" pitchFamily="18" charset="0"/>
                <a:cs typeface="Times New Roman" panose="02020603050405020304" pitchFamily="18" charset="0"/>
              </a:rPr>
              <a:t>, an important consideration for the </a:t>
            </a:r>
            <a:r>
              <a:rPr lang="en-US" dirty="0" err="1" smtClean="0">
                <a:solidFill>
                  <a:schemeClr val="tx1"/>
                </a:solidFill>
                <a:latin typeface="Times New Roman" panose="02020603050405020304" pitchFamily="18" charset="0"/>
                <a:cs typeface="Times New Roman" panose="02020603050405020304" pitchFamily="18" charset="0"/>
              </a:rPr>
              <a:t>anaesthetist</a:t>
            </a:r>
            <a:r>
              <a:rPr lang="en-US"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16515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608" y="115910"/>
            <a:ext cx="11040524" cy="6793270"/>
          </a:xfrm>
        </p:spPr>
      </p:pic>
    </p:spTree>
    <p:extLst>
      <p:ext uri="{BB962C8B-B14F-4D97-AF65-F5344CB8AC3E}">
        <p14:creationId xmlns:p14="http://schemas.microsoft.com/office/powerpoint/2010/main" val="3876357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094" y="154547"/>
            <a:ext cx="11629622" cy="6478074"/>
          </a:xfrm>
        </p:spPr>
      </p:pic>
    </p:spTree>
    <p:extLst>
      <p:ext uri="{BB962C8B-B14F-4D97-AF65-F5344CB8AC3E}">
        <p14:creationId xmlns:p14="http://schemas.microsoft.com/office/powerpoint/2010/main" val="132027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38" y="327456"/>
            <a:ext cx="8534400" cy="1507067"/>
          </a:xfrm>
        </p:spPr>
        <p:txBody>
          <a:bodyPr/>
          <a:lstStyle/>
          <a:p>
            <a:r>
              <a:rPr lang="en-US" b="1" dirty="0" smtClean="0">
                <a:solidFill>
                  <a:srgbClr val="FFFF00"/>
                </a:solidFill>
              </a:rPr>
              <a:t>Preoperative evaluation</a:t>
            </a:r>
            <a:endParaRPr lang="fa-IR" b="1" dirty="0">
              <a:solidFill>
                <a:srgbClr val="FFFF00"/>
              </a:solidFill>
            </a:endParaRPr>
          </a:p>
        </p:txBody>
      </p:sp>
      <p:sp>
        <p:nvSpPr>
          <p:cNvPr id="3" name="Content Placeholder 2"/>
          <p:cNvSpPr>
            <a:spLocks noGrp="1"/>
          </p:cNvSpPr>
          <p:nvPr>
            <p:ph idx="1"/>
          </p:nvPr>
        </p:nvSpPr>
        <p:spPr>
          <a:xfrm>
            <a:off x="1044820" y="2089597"/>
            <a:ext cx="8534400" cy="3615267"/>
          </a:xfrm>
        </p:spPr>
        <p:txBody>
          <a:bodyPr>
            <a:normAutofit/>
          </a:bodyPr>
          <a:lstStyle/>
          <a:p>
            <a:pPr algn="l" rtl="0"/>
            <a:r>
              <a:rPr lang="en-US" sz="1800" dirty="0" smtClean="0">
                <a:solidFill>
                  <a:schemeClr val="tx1"/>
                </a:solidFill>
                <a:latin typeface="Times New Roman" panose="02020603050405020304" pitchFamily="18" charset="0"/>
                <a:cs typeface="Times New Roman" panose="02020603050405020304" pitchFamily="18" charset="0"/>
              </a:rPr>
              <a:t>Preoperative assessment and intervention is the key to successful management of the patient with asthma.</a:t>
            </a:r>
          </a:p>
          <a:p>
            <a:pPr algn="l" rtl="0"/>
            <a:r>
              <a:rPr lang="en-US" sz="1800" dirty="0" smtClean="0">
                <a:solidFill>
                  <a:schemeClr val="tx1"/>
                </a:solidFill>
                <a:latin typeface="Times New Roman" panose="02020603050405020304" pitchFamily="18" charset="0"/>
                <a:cs typeface="Times New Roman" panose="02020603050405020304" pitchFamily="18" charset="0"/>
              </a:rPr>
              <a:t> When asthma is well controlled, it probably confers no additional risk for perioperative complications; when it is poorly controlled, it almost always does.</a:t>
            </a:r>
          </a:p>
          <a:p>
            <a:pPr algn="l" rtl="0"/>
            <a:r>
              <a:rPr lang="en-US" sz="1800" dirty="0" smtClean="0">
                <a:solidFill>
                  <a:schemeClr val="tx1"/>
                </a:solidFill>
                <a:latin typeface="Times New Roman" panose="02020603050405020304" pitchFamily="18" charset="0"/>
                <a:cs typeface="Times New Roman" panose="02020603050405020304" pitchFamily="18" charset="0"/>
              </a:rPr>
              <a:t>55 Unfortunately, the nature and scope of </a:t>
            </a:r>
            <a:r>
              <a:rPr lang="en-US" sz="1800" dirty="0" err="1" smtClean="0">
                <a:solidFill>
                  <a:schemeClr val="tx1"/>
                </a:solidFill>
                <a:latin typeface="Times New Roman" panose="02020603050405020304" pitchFamily="18" charset="0"/>
                <a:cs typeface="Times New Roman" panose="02020603050405020304" pitchFamily="18" charset="0"/>
              </a:rPr>
              <a:t>anaesthetic</a:t>
            </a:r>
            <a:r>
              <a:rPr lang="en-US" sz="1800" dirty="0" smtClean="0">
                <a:solidFill>
                  <a:schemeClr val="tx1"/>
                </a:solidFill>
                <a:latin typeface="Times New Roman" panose="02020603050405020304" pitchFamily="18" charset="0"/>
                <a:cs typeface="Times New Roman" panose="02020603050405020304" pitchFamily="18" charset="0"/>
              </a:rPr>
              <a:t> practice is such that the timeframe for preoperative intervention is all too often short. Moreover, the practitioner can be misled by the variable nature of the disease.</a:t>
            </a:r>
          </a:p>
          <a:p>
            <a:pPr algn="l" rtl="0"/>
            <a:r>
              <a:rPr lang="en-US" sz="1800" dirty="0" smtClean="0">
                <a:solidFill>
                  <a:schemeClr val="tx1"/>
                </a:solidFill>
                <a:latin typeface="Times New Roman" panose="02020603050405020304" pitchFamily="18" charset="0"/>
                <a:cs typeface="Times New Roman" panose="02020603050405020304" pitchFamily="18" charset="0"/>
              </a:rPr>
              <a:t> Symptoms may be completely absent before operation with no less a potential for intraoperative bronchospasm. Anti-inflammatory therapy can be suboptimal even when the diagnosis is well established.</a:t>
            </a:r>
            <a:endParaRPr lang="fa-I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7651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335" y="373487"/>
            <a:ext cx="11787596" cy="6424792"/>
          </a:xfrm>
        </p:spPr>
      </p:pic>
    </p:spTree>
    <p:extLst>
      <p:ext uri="{BB962C8B-B14F-4D97-AF65-F5344CB8AC3E}">
        <p14:creationId xmlns:p14="http://schemas.microsoft.com/office/powerpoint/2010/main" val="596911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TotalTime>
  <Words>319</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Century Gothic</vt:lpstr>
      <vt:lpstr>Tahoma</vt:lpstr>
      <vt:lpstr>Times New Roman</vt:lpstr>
      <vt:lpstr>Wingdings 3</vt:lpstr>
      <vt:lpstr>Slice</vt:lpstr>
      <vt:lpstr>PowerPoint Presentation</vt:lpstr>
      <vt:lpstr>Patients who have asthma are at risk for complications during and after surgery.  These complications include acute bronchoconstriction triggered by intubation,   hypoxemia and possible hypercapnia, impaired effectiveness of cough, atelectasis, and respiratory infection, and, if a history of sensitivity is present, reactions to latex exposure or some anesthetic agents. </vt:lpstr>
      <vt:lpstr>Asthma and surgery: </vt:lpstr>
      <vt:lpstr>Inhaled and parenteral corticosteroids</vt:lpstr>
      <vt:lpstr>Anticholinergic agents</vt:lpstr>
      <vt:lpstr>PowerPoint Presentation</vt:lpstr>
      <vt:lpstr>PowerPoint Presentation</vt:lpstr>
      <vt:lpstr>Preoperative evaluation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Patients who have asthma are at risk for complications during and after surgery. These complications include acute bronchoconstriction triggered by intubation, hypoxemia and possible hypercapnia, impaired effectiveness of cough, atelectasis, and respiratory infection, and, if a history of sensitivity is present, reactions to latex exposure or some anesthetic agents. </dc:title>
  <dc:creator>tahghighat</dc:creator>
  <cp:lastModifiedBy>tahghighat</cp:lastModifiedBy>
  <cp:revision>15</cp:revision>
  <dcterms:created xsi:type="dcterms:W3CDTF">2021-09-08T05:48:15Z</dcterms:created>
  <dcterms:modified xsi:type="dcterms:W3CDTF">2021-09-08T06:18:52Z</dcterms:modified>
</cp:coreProperties>
</file>