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9" r:id="rId4"/>
    <p:sldId id="258" r:id="rId5"/>
    <p:sldId id="265" r:id="rId6"/>
    <p:sldId id="260" r:id="rId7"/>
    <p:sldId id="271" r:id="rId8"/>
    <p:sldId id="272" r:id="rId9"/>
    <p:sldId id="263" r:id="rId10"/>
    <p:sldId id="264" r:id="rId11"/>
    <p:sldId id="261" r:id="rId12"/>
    <p:sldId id="262" r:id="rId13"/>
    <p:sldId id="267" r:id="rId14"/>
    <p:sldId id="268" r:id="rId15"/>
    <p:sldId id="269"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4" d="100"/>
          <a:sy n="84"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7D3F6-8877-412E-92A3-AB1472C1CF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35F67A-B170-4139-AB84-0C9E1FEEB5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D1D86A-AF6E-4CDA-BD61-A99E7BCC1363}"/>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6352285E-C6C9-4FF0-A8CD-41ECC2A14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CF592-5015-426F-BD72-42F91ED0291A}"/>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50572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B7B8-47B9-41BD-A78F-97F4C0F251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6FD8C9B-6306-41FF-B372-ABB4C8598B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4E20A3-3BE3-4CC0-A95B-552113280E6C}"/>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EBB2F556-BA7B-4E25-8F7D-E905153E9B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65DBE-6314-48B1-9450-2939AD5BE7A0}"/>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94596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DBA8D6-4AA8-4BE8-8A2F-35D3368A54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2BE09D-7F5F-4291-9D6E-F743BD9D10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CEBFD5-F754-49A7-9F59-D907E10DB469}"/>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0B846AB4-9793-42A1-AA9C-1D925C841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D8C71D-228E-4E1D-A91D-2B77A7FB8168}"/>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2184190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DA56A-CB7F-41C0-ADA3-419202F375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2EB619-49C6-4BE7-BFE2-83C1EE3216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E0984E-EECA-46D5-B52E-537BABE902AA}"/>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CE92948F-73C4-4DCC-9690-8159EFF8C9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7472E-09CC-4BD2-8359-4AA46E9E7B08}"/>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1786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66524-C691-48C0-B198-662C330E0B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C2BC1F-0C73-42CF-B312-0A85C7ADE3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8CBC5A-BC47-4D28-A1A7-4270507BEF3F}"/>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E68F9D65-419A-4451-98B5-E5492DAE1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4FC40-E947-45D8-98D7-664B04849A79}"/>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285867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588F-1806-4DDC-AC8B-8E58CDAA3F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18FB98-ABAC-4CD0-9248-9B2C8E61E64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7EDE2C-6458-4456-8474-EF02846E0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B8B385-961F-49CB-A676-49CF0EFC79C4}"/>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6" name="Footer Placeholder 5">
            <a:extLst>
              <a:ext uri="{FF2B5EF4-FFF2-40B4-BE49-F238E27FC236}">
                <a16:creationId xmlns:a16="http://schemas.microsoft.com/office/drawing/2014/main" id="{656C6AF1-C3E2-40D6-BE58-81E2176494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E38F3-2CA5-4318-873B-609184E787B6}"/>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91860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67EE-D635-416F-9210-2A4F0B9288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EB6996-2DB9-4CD8-BCCC-1393EC84F1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D34C2C-C40C-451A-91AA-0E8A94A076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7777B0-CE8F-4B58-B7E5-FCF9B78955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AAE84E-916E-4543-B485-5C50CC0BF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539100-6762-4327-81DB-3F9EACA2544C}"/>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8" name="Footer Placeholder 7">
            <a:extLst>
              <a:ext uri="{FF2B5EF4-FFF2-40B4-BE49-F238E27FC236}">
                <a16:creationId xmlns:a16="http://schemas.microsoft.com/office/drawing/2014/main" id="{5DF16878-D4D8-4877-ADAE-F957F3529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EA4576-CF29-450B-871D-2C2D4678E8D0}"/>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1977216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E756C-0629-444B-8FE3-7EFDA917C93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C3609A-D6C1-4538-ADEA-496036D0A061}"/>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4" name="Footer Placeholder 3">
            <a:extLst>
              <a:ext uri="{FF2B5EF4-FFF2-40B4-BE49-F238E27FC236}">
                <a16:creationId xmlns:a16="http://schemas.microsoft.com/office/drawing/2014/main" id="{E87BF467-796B-4606-B2C0-8EEF048638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971881-5D42-45BD-8573-D7E6833F241E}"/>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30072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54B43B-99E6-4992-9C98-1A5443F7DACC}"/>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3" name="Footer Placeholder 2">
            <a:extLst>
              <a:ext uri="{FF2B5EF4-FFF2-40B4-BE49-F238E27FC236}">
                <a16:creationId xmlns:a16="http://schemas.microsoft.com/office/drawing/2014/main" id="{C0DC02BB-B8A3-4B49-BAF5-928AC558D2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BD2FD8-5C4D-467F-91C5-F898B857BFC8}"/>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3390422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D155-3EF3-4E0C-A395-77AFB4ADB1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537CFD-DE70-42D7-8102-F4D798224E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FDAC7B-4E2F-40EA-95A5-DE3A85EDF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1DB6DB-8CBF-4BE6-94A1-64B6A5420511}"/>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6" name="Footer Placeholder 5">
            <a:extLst>
              <a:ext uri="{FF2B5EF4-FFF2-40B4-BE49-F238E27FC236}">
                <a16:creationId xmlns:a16="http://schemas.microsoft.com/office/drawing/2014/main" id="{12D16D0C-94E1-4F0D-9014-00EC70141A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48FE1-8195-4E33-B135-59B3589B2F87}"/>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116823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D05D-40AF-49B0-AE69-B3266C0DEB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4B3950-0DE7-494D-8D11-50DFF43E29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D83EB9-C4AC-4EFD-9357-44527FC44C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227D3-3647-4273-B6AA-2D2D9C34104D}"/>
              </a:ext>
            </a:extLst>
          </p:cNvPr>
          <p:cNvSpPr>
            <a:spLocks noGrp="1"/>
          </p:cNvSpPr>
          <p:nvPr>
            <p:ph type="dt" sz="half" idx="10"/>
          </p:nvPr>
        </p:nvSpPr>
        <p:spPr/>
        <p:txBody>
          <a:bodyPr/>
          <a:lstStyle/>
          <a:p>
            <a:fld id="{59BADE50-6C36-46DD-95A6-A558F4496A3D}" type="datetimeFigureOut">
              <a:rPr lang="en-US" smtClean="0"/>
              <a:t>8/1/2021</a:t>
            </a:fld>
            <a:endParaRPr lang="en-US"/>
          </a:p>
        </p:txBody>
      </p:sp>
      <p:sp>
        <p:nvSpPr>
          <p:cNvPr id="6" name="Footer Placeholder 5">
            <a:extLst>
              <a:ext uri="{FF2B5EF4-FFF2-40B4-BE49-F238E27FC236}">
                <a16:creationId xmlns:a16="http://schemas.microsoft.com/office/drawing/2014/main" id="{12A27661-B89F-4153-B59E-2F15C44EA8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00A6EC-CEC5-4248-811F-D13947D9A2C1}"/>
              </a:ext>
            </a:extLst>
          </p:cNvPr>
          <p:cNvSpPr>
            <a:spLocks noGrp="1"/>
          </p:cNvSpPr>
          <p:nvPr>
            <p:ph type="sldNum" sz="quarter" idx="12"/>
          </p:nvPr>
        </p:nvSpPr>
        <p:spPr/>
        <p:txBody>
          <a:bodyPr/>
          <a:lstStyle/>
          <a:p>
            <a:fld id="{EC56270E-80E7-42FD-B68C-9175B354142E}" type="slidenum">
              <a:rPr lang="en-US" smtClean="0"/>
              <a:t>‹#›</a:t>
            </a:fld>
            <a:endParaRPr lang="en-US"/>
          </a:p>
        </p:txBody>
      </p:sp>
    </p:spTree>
    <p:extLst>
      <p:ext uri="{BB962C8B-B14F-4D97-AF65-F5344CB8AC3E}">
        <p14:creationId xmlns:p14="http://schemas.microsoft.com/office/powerpoint/2010/main" val="66121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29D0C-9916-443A-8D7A-0957CEFA7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9DA828-6A25-4DDB-92A8-E9B4782DB1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2D96E-A41C-4DAD-B19F-9EBDD0EEF6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ADE50-6C36-46DD-95A6-A558F4496A3D}" type="datetimeFigureOut">
              <a:rPr lang="en-US" smtClean="0"/>
              <a:t>8/1/2021</a:t>
            </a:fld>
            <a:endParaRPr lang="en-US"/>
          </a:p>
        </p:txBody>
      </p:sp>
      <p:sp>
        <p:nvSpPr>
          <p:cNvPr id="5" name="Footer Placeholder 4">
            <a:extLst>
              <a:ext uri="{FF2B5EF4-FFF2-40B4-BE49-F238E27FC236}">
                <a16:creationId xmlns:a16="http://schemas.microsoft.com/office/drawing/2014/main" id="{DCB6364B-1B72-489D-8835-4F9AB562C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0466D4-B26C-4EB2-A4C6-F4FA4EF472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6270E-80E7-42FD-B68C-9175B354142E}" type="slidenum">
              <a:rPr lang="en-US" smtClean="0"/>
              <a:t>‹#›</a:t>
            </a:fld>
            <a:endParaRPr lang="en-US"/>
          </a:p>
        </p:txBody>
      </p:sp>
    </p:spTree>
    <p:extLst>
      <p:ext uri="{BB962C8B-B14F-4D97-AF65-F5344CB8AC3E}">
        <p14:creationId xmlns:p14="http://schemas.microsoft.com/office/powerpoint/2010/main" val="346010694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0CBB-0C16-4297-AB4C-A6BFD3FA073A}"/>
              </a:ext>
            </a:extLst>
          </p:cNvPr>
          <p:cNvSpPr>
            <a:spLocks noGrp="1"/>
          </p:cNvSpPr>
          <p:nvPr>
            <p:ph type="ctrTitle"/>
          </p:nvPr>
        </p:nvSpPr>
        <p:spPr>
          <a:xfrm>
            <a:off x="1524000" y="-74428"/>
            <a:ext cx="9144000" cy="1913861"/>
          </a:xfrm>
        </p:spPr>
        <p:txBody>
          <a:bodyPr>
            <a:normAutofit/>
          </a:bodyPr>
          <a:lstStyle/>
          <a:p>
            <a:r>
              <a:rPr lang="en-US" dirty="0"/>
              <a:t>ASTHMA</a:t>
            </a:r>
            <a:br>
              <a:rPr lang="en-US" dirty="0"/>
            </a:br>
            <a:r>
              <a:rPr lang="en-US" sz="3600" dirty="0"/>
              <a:t>Symptoms and Diagnosis</a:t>
            </a:r>
            <a:endParaRPr lang="en-US" dirty="0"/>
          </a:p>
        </p:txBody>
      </p:sp>
      <p:sp>
        <p:nvSpPr>
          <p:cNvPr id="3" name="Subtitle 2">
            <a:extLst>
              <a:ext uri="{FF2B5EF4-FFF2-40B4-BE49-F238E27FC236}">
                <a16:creationId xmlns:a16="http://schemas.microsoft.com/office/drawing/2014/main" id="{8A088963-6399-48E1-9060-29A23874F1AE}"/>
              </a:ext>
            </a:extLst>
          </p:cNvPr>
          <p:cNvSpPr>
            <a:spLocks noGrp="1"/>
          </p:cNvSpPr>
          <p:nvPr>
            <p:ph type="subTitle" idx="1"/>
          </p:nvPr>
        </p:nvSpPr>
        <p:spPr>
          <a:xfrm>
            <a:off x="3699834" y="3838353"/>
            <a:ext cx="5248324" cy="2711303"/>
          </a:xfrm>
        </p:spPr>
        <p:txBody>
          <a:bodyPr/>
          <a:lstStyle/>
          <a:p>
            <a:r>
              <a:rPr lang="en-US" dirty="0"/>
              <a:t>SYMPTOMS AND DIAGNOSIS</a:t>
            </a:r>
          </a:p>
          <a:p>
            <a:r>
              <a:rPr lang="en-US" dirty="0"/>
              <a:t>H.R.Mortazavi.MD </a:t>
            </a:r>
          </a:p>
        </p:txBody>
      </p:sp>
      <p:pic>
        <p:nvPicPr>
          <p:cNvPr id="1026" name="Picture 2" descr="True or false: 10 common misconceptions about asthma | Daily Sabah">
            <a:extLst>
              <a:ext uri="{FF2B5EF4-FFF2-40B4-BE49-F238E27FC236}">
                <a16:creationId xmlns:a16="http://schemas.microsoft.com/office/drawing/2014/main" id="{0225312C-8EC7-4B3E-A14D-DDDCAD4F3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112" y="2291968"/>
            <a:ext cx="5688418" cy="4566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29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49518-8E9E-47B6-B8E5-DF8CB6D6666F}"/>
              </a:ext>
            </a:extLst>
          </p:cNvPr>
          <p:cNvSpPr>
            <a:spLocks noGrp="1"/>
          </p:cNvSpPr>
          <p:nvPr>
            <p:ph type="ctrTitle"/>
          </p:nvPr>
        </p:nvSpPr>
        <p:spPr>
          <a:xfrm>
            <a:off x="1524000" y="106326"/>
            <a:ext cx="9144000" cy="1655763"/>
          </a:xfrm>
        </p:spPr>
        <p:txBody>
          <a:bodyPr>
            <a:normAutofit fontScale="90000"/>
          </a:bodyPr>
          <a:lstStyle/>
          <a:p>
            <a:r>
              <a:rPr lang="en-US" dirty="0"/>
              <a:t>Precipitating and/or aggravating factors</a:t>
            </a:r>
          </a:p>
        </p:txBody>
      </p:sp>
      <p:sp>
        <p:nvSpPr>
          <p:cNvPr id="3" name="Subtitle 2">
            <a:extLst>
              <a:ext uri="{FF2B5EF4-FFF2-40B4-BE49-F238E27FC236}">
                <a16:creationId xmlns:a16="http://schemas.microsoft.com/office/drawing/2014/main" id="{0C1F6F2E-5649-4442-9C69-A4C8DE3185F2}"/>
              </a:ext>
            </a:extLst>
          </p:cNvPr>
          <p:cNvSpPr>
            <a:spLocks noGrp="1"/>
          </p:cNvSpPr>
          <p:nvPr>
            <p:ph type="subTitle" idx="1"/>
          </p:nvPr>
        </p:nvSpPr>
        <p:spPr>
          <a:xfrm>
            <a:off x="1205024" y="1762090"/>
            <a:ext cx="9144000" cy="4564282"/>
          </a:xfrm>
        </p:spPr>
        <p:txBody>
          <a:bodyPr>
            <a:normAutofit fontScale="47500" lnSpcReduction="20000"/>
          </a:bodyPr>
          <a:lstStyle/>
          <a:p>
            <a:pPr algn="just"/>
            <a:r>
              <a:rPr lang="en-US" dirty="0"/>
              <a:t>Viral respiratory infections</a:t>
            </a:r>
          </a:p>
          <a:p>
            <a:pPr algn="just"/>
            <a:r>
              <a:rPr lang="en-US" dirty="0"/>
              <a:t>Environmental allergens, indoor (e.g., mold, house-dust mite, cockroach, animal dander, or secretory products) and outdoor (e.g.,</a:t>
            </a:r>
          </a:p>
          <a:p>
            <a:pPr algn="just"/>
            <a:r>
              <a:rPr lang="en-US" dirty="0"/>
              <a:t>pollen)</a:t>
            </a:r>
          </a:p>
          <a:p>
            <a:pPr algn="just"/>
            <a:r>
              <a:rPr lang="en-US" dirty="0"/>
              <a:t>Characteristics of home including age, location, cooling and heating system, wood-burning stove, humidifier, carpeting over concrete,</a:t>
            </a:r>
          </a:p>
          <a:p>
            <a:pPr algn="just"/>
            <a:r>
              <a:rPr lang="en-US" dirty="0"/>
              <a:t>presence of molds or mildew, characteristics of rooms where patient spends time (e.g., bedroom and living room with attention to</a:t>
            </a:r>
          </a:p>
          <a:p>
            <a:pPr algn="just"/>
            <a:r>
              <a:rPr lang="en-US" dirty="0"/>
              <a:t>bedding, floor covering, stuffed furniture)</a:t>
            </a:r>
          </a:p>
          <a:p>
            <a:pPr algn="just"/>
            <a:r>
              <a:rPr lang="en-US" dirty="0"/>
              <a:t>Smoking (patient and others in home or daycare)</a:t>
            </a:r>
          </a:p>
          <a:p>
            <a:pPr algn="just"/>
            <a:r>
              <a:rPr lang="en-US" dirty="0"/>
              <a:t>Exercise</a:t>
            </a:r>
          </a:p>
          <a:p>
            <a:pPr algn="just"/>
            <a:r>
              <a:rPr lang="en-US" dirty="0"/>
              <a:t>Occupational chemicals or allergens</a:t>
            </a:r>
          </a:p>
          <a:p>
            <a:pPr algn="just"/>
            <a:r>
              <a:rPr lang="en-US" dirty="0"/>
              <a:t>Environmental change (e.g., moving to new home; going on vacation; alterations in workplace, work processes, or materials used)</a:t>
            </a:r>
          </a:p>
          <a:p>
            <a:pPr algn="just"/>
            <a:r>
              <a:rPr lang="en-US" dirty="0"/>
              <a:t>Irritants (e.g., tobacco smoke, strong odors, air pollutants, occupational chemicals, dusts and particulates, vapors, gases, aerosols)</a:t>
            </a:r>
          </a:p>
          <a:p>
            <a:pPr algn="just"/>
            <a:r>
              <a:rPr lang="en-US" dirty="0"/>
              <a:t>Emotions (e.g., fear, anger, frustration, hard crying, or laughing)</a:t>
            </a:r>
          </a:p>
          <a:p>
            <a:pPr algn="just"/>
            <a:r>
              <a:rPr lang="en-US" dirty="0"/>
              <a:t>Stress (e.g., fear, anger, frustration)</a:t>
            </a:r>
          </a:p>
          <a:p>
            <a:pPr algn="just"/>
            <a:r>
              <a:rPr lang="en-US" dirty="0"/>
              <a:t>Drugs (e.g., aspirin and other nonsteroidal </a:t>
            </a:r>
            <a:r>
              <a:rPr lang="en-US" dirty="0" err="1"/>
              <a:t>antiinflammatory</a:t>
            </a:r>
            <a:r>
              <a:rPr lang="en-US" dirty="0"/>
              <a:t> drugs, </a:t>
            </a:r>
            <a:r>
              <a:rPr lang="el-GR" dirty="0"/>
              <a:t>β-</a:t>
            </a:r>
            <a:r>
              <a:rPr lang="en-US" dirty="0"/>
              <a:t>blockers including eye drops, others)</a:t>
            </a:r>
          </a:p>
          <a:p>
            <a:pPr algn="just"/>
            <a:r>
              <a:rPr lang="en-US" dirty="0"/>
              <a:t>Food, food additives, and preservatives (e.g., sulfites)</a:t>
            </a:r>
          </a:p>
          <a:p>
            <a:pPr algn="just"/>
            <a:r>
              <a:rPr lang="en-US" dirty="0"/>
              <a:t>Changes in weather, exposure to cold air</a:t>
            </a:r>
          </a:p>
          <a:p>
            <a:pPr algn="just"/>
            <a:r>
              <a:rPr lang="en-US" dirty="0"/>
              <a:t>Endocrine factors (e.g., menses, pregnancy, thyroid disease)</a:t>
            </a:r>
          </a:p>
          <a:p>
            <a:pPr algn="just"/>
            <a:r>
              <a:rPr lang="en-US" dirty="0"/>
              <a:t>Comorbid conditions (e.g., sinusitis, rhinitis, GERD)</a:t>
            </a:r>
          </a:p>
        </p:txBody>
      </p:sp>
    </p:spTree>
    <p:extLst>
      <p:ext uri="{BB962C8B-B14F-4D97-AF65-F5344CB8AC3E}">
        <p14:creationId xmlns:p14="http://schemas.microsoft.com/office/powerpoint/2010/main" val="1043101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9B59-230F-4849-8C86-7D464142CAC5}"/>
              </a:ext>
            </a:extLst>
          </p:cNvPr>
          <p:cNvSpPr>
            <a:spLocks noGrp="1"/>
          </p:cNvSpPr>
          <p:nvPr>
            <p:ph type="ctrTitle"/>
          </p:nvPr>
        </p:nvSpPr>
        <p:spPr>
          <a:xfrm>
            <a:off x="1524000" y="85061"/>
            <a:ext cx="9144000" cy="1318438"/>
          </a:xfrm>
        </p:spPr>
        <p:txBody>
          <a:bodyPr/>
          <a:lstStyle/>
          <a:p>
            <a:r>
              <a:rPr lang="en-US" dirty="0"/>
              <a:t>DD of Cough </a:t>
            </a:r>
          </a:p>
        </p:txBody>
      </p:sp>
      <p:sp>
        <p:nvSpPr>
          <p:cNvPr id="3" name="Subtitle 2">
            <a:extLst>
              <a:ext uri="{FF2B5EF4-FFF2-40B4-BE49-F238E27FC236}">
                <a16:creationId xmlns:a16="http://schemas.microsoft.com/office/drawing/2014/main" id="{6AE83629-78D1-4F75-AF54-054935DECAAD}"/>
              </a:ext>
            </a:extLst>
          </p:cNvPr>
          <p:cNvSpPr>
            <a:spLocks noGrp="1"/>
          </p:cNvSpPr>
          <p:nvPr>
            <p:ph type="subTitle" idx="1"/>
          </p:nvPr>
        </p:nvSpPr>
        <p:spPr>
          <a:xfrm>
            <a:off x="1524000" y="1509824"/>
            <a:ext cx="9144000" cy="4954772"/>
          </a:xfrm>
        </p:spPr>
        <p:txBody>
          <a:bodyPr>
            <a:normAutofit fontScale="92500" lnSpcReduction="20000"/>
          </a:bodyPr>
          <a:lstStyle/>
          <a:p>
            <a:pPr algn="just"/>
            <a:r>
              <a:rPr lang="en-US" dirty="0"/>
              <a:t>An isolated cough reduces the possibility that it is related to asthma, but a condition named “cough-variant asthma” has been described.</a:t>
            </a:r>
          </a:p>
          <a:p>
            <a:pPr algn="just"/>
            <a:r>
              <a:rPr lang="en-US" dirty="0"/>
              <a:t> </a:t>
            </a:r>
          </a:p>
          <a:p>
            <a:pPr algn="just"/>
            <a:r>
              <a:rPr lang="en-US" dirty="0"/>
              <a:t>Upper airway cough syndrome (UACS), in addition to chronic rhinosinusitis </a:t>
            </a:r>
          </a:p>
          <a:p>
            <a:pPr algn="just"/>
            <a:endParaRPr lang="en-US" dirty="0"/>
          </a:p>
          <a:p>
            <a:pPr algn="just"/>
            <a:r>
              <a:rPr lang="en-US" dirty="0"/>
              <a:t> Gastroesophageal reflux disease (GERD)</a:t>
            </a:r>
          </a:p>
          <a:p>
            <a:pPr algn="just"/>
            <a:r>
              <a:rPr lang="en-US" dirty="0"/>
              <a:t> </a:t>
            </a:r>
          </a:p>
          <a:p>
            <a:pPr algn="just"/>
            <a:r>
              <a:rPr lang="en-US" dirty="0"/>
              <a:t> Chronic eosinophilic bronchitis (airway eosinophilia without airway hyperresponsiveness [AHR]), smoking</a:t>
            </a:r>
          </a:p>
          <a:p>
            <a:pPr algn="just"/>
            <a:endParaRPr lang="en-US" dirty="0"/>
          </a:p>
          <a:p>
            <a:pPr algn="just"/>
            <a:r>
              <a:rPr lang="en-US" dirty="0"/>
              <a:t>Cough induced by medications such as angiotensin-converting enzyme (ACE) inhibitors.</a:t>
            </a:r>
          </a:p>
          <a:p>
            <a:pPr algn="just"/>
            <a:r>
              <a:rPr lang="en-US" dirty="0"/>
              <a:t> </a:t>
            </a:r>
          </a:p>
          <a:p>
            <a:pPr algn="just"/>
            <a:r>
              <a:rPr lang="en-US" dirty="0"/>
              <a:t>Chronic production of sputum should suggest another diagnosis such as chronic bronchitis or bronchiectasis.</a:t>
            </a:r>
          </a:p>
        </p:txBody>
      </p:sp>
    </p:spTree>
    <p:extLst>
      <p:ext uri="{BB962C8B-B14F-4D97-AF65-F5344CB8AC3E}">
        <p14:creationId xmlns:p14="http://schemas.microsoft.com/office/powerpoint/2010/main" val="1323817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D8E7D-6452-48BA-99B2-1EF84AB3D23B}"/>
              </a:ext>
            </a:extLst>
          </p:cNvPr>
          <p:cNvSpPr>
            <a:spLocks noGrp="1"/>
          </p:cNvSpPr>
          <p:nvPr>
            <p:ph type="ctrTitle"/>
          </p:nvPr>
        </p:nvSpPr>
        <p:spPr>
          <a:xfrm>
            <a:off x="1524000" y="1"/>
            <a:ext cx="9144000" cy="839972"/>
          </a:xfrm>
        </p:spPr>
        <p:txBody>
          <a:bodyPr>
            <a:normAutofit fontScale="90000"/>
          </a:bodyPr>
          <a:lstStyle/>
          <a:p>
            <a:r>
              <a:rPr lang="en-US" dirty="0"/>
              <a:t>EIB</a:t>
            </a:r>
          </a:p>
        </p:txBody>
      </p:sp>
      <p:sp>
        <p:nvSpPr>
          <p:cNvPr id="3" name="Subtitle 2">
            <a:extLst>
              <a:ext uri="{FF2B5EF4-FFF2-40B4-BE49-F238E27FC236}">
                <a16:creationId xmlns:a16="http://schemas.microsoft.com/office/drawing/2014/main" id="{28E7DCFA-185F-4AD4-B2AE-69EAF5D046B7}"/>
              </a:ext>
            </a:extLst>
          </p:cNvPr>
          <p:cNvSpPr>
            <a:spLocks noGrp="1"/>
          </p:cNvSpPr>
          <p:nvPr>
            <p:ph type="subTitle" idx="1"/>
          </p:nvPr>
        </p:nvSpPr>
        <p:spPr>
          <a:xfrm>
            <a:off x="1524000" y="1265274"/>
            <a:ext cx="9144000" cy="5486399"/>
          </a:xfrm>
        </p:spPr>
        <p:txBody>
          <a:bodyPr>
            <a:normAutofit/>
          </a:bodyPr>
          <a:lstStyle/>
          <a:p>
            <a:pPr algn="just"/>
            <a:r>
              <a:rPr lang="en-US" dirty="0"/>
              <a:t>Exercise induces symptoms in most asthmatic patients. Typically, bronchoconstriction develops soon after exercise and resolves either</a:t>
            </a:r>
          </a:p>
          <a:p>
            <a:pPr algn="just"/>
            <a:r>
              <a:rPr lang="en-US" dirty="0"/>
              <a:t>spontaneously in less than 1 hour or more rapidly after bronchodilator use.</a:t>
            </a:r>
          </a:p>
          <a:p>
            <a:pPr algn="just"/>
            <a:r>
              <a:rPr lang="en-US" dirty="0"/>
              <a:t> In some individuals, exercise-induced symptoms are the sole manifestation of asthma. In this regard, the term exercise-induced bronchoconstriction (EIB) is often used to describe the phenomenon in an individual with no other manifestation of asthma as opposed to exercise-induced asthma (EIA) when it happens in someone with established asthma.</a:t>
            </a:r>
          </a:p>
        </p:txBody>
      </p:sp>
    </p:spTree>
    <p:extLst>
      <p:ext uri="{BB962C8B-B14F-4D97-AF65-F5344CB8AC3E}">
        <p14:creationId xmlns:p14="http://schemas.microsoft.com/office/powerpoint/2010/main" val="154794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2B59-207E-4113-8A78-1F6BA5F10359}"/>
              </a:ext>
            </a:extLst>
          </p:cNvPr>
          <p:cNvSpPr>
            <a:spLocks noGrp="1"/>
          </p:cNvSpPr>
          <p:nvPr>
            <p:ph type="title"/>
          </p:nvPr>
        </p:nvSpPr>
        <p:spPr>
          <a:xfrm>
            <a:off x="838200" y="1"/>
            <a:ext cx="10515600" cy="1234439"/>
          </a:xfrm>
        </p:spPr>
        <p:txBody>
          <a:bodyPr/>
          <a:lstStyle/>
          <a:p>
            <a:r>
              <a:rPr lang="fa-IR" dirty="0"/>
              <a:t>                     </a:t>
            </a:r>
            <a:r>
              <a:rPr lang="en-US" dirty="0"/>
              <a:t>Lung function test</a:t>
            </a:r>
          </a:p>
        </p:txBody>
      </p:sp>
      <p:sp>
        <p:nvSpPr>
          <p:cNvPr id="3" name="Content Placeholder 2">
            <a:extLst>
              <a:ext uri="{FF2B5EF4-FFF2-40B4-BE49-F238E27FC236}">
                <a16:creationId xmlns:a16="http://schemas.microsoft.com/office/drawing/2014/main" id="{BA2EFAC7-F9A6-4C41-B95F-B5A251A96837}"/>
              </a:ext>
            </a:extLst>
          </p:cNvPr>
          <p:cNvSpPr>
            <a:spLocks noGrp="1"/>
          </p:cNvSpPr>
          <p:nvPr>
            <p:ph idx="1"/>
          </p:nvPr>
        </p:nvSpPr>
        <p:spPr/>
        <p:txBody>
          <a:bodyPr>
            <a:normAutofit fontScale="77500" lnSpcReduction="20000"/>
          </a:bodyPr>
          <a:lstStyle/>
          <a:p>
            <a:r>
              <a:rPr lang="en-US" dirty="0"/>
              <a:t>A reduced FEV1 may be found with many other lung diseases (or poor </a:t>
            </a:r>
            <a:r>
              <a:rPr lang="en-US" dirty="0" err="1"/>
              <a:t>spirometric</a:t>
            </a:r>
            <a:r>
              <a:rPr lang="en-US" dirty="0"/>
              <a:t> technique), but a reduced ratio of FEV1 to FVC (FEV1/FVC) compared with the lower limit of normal indicates expiratory airflow limitation.</a:t>
            </a:r>
          </a:p>
          <a:p>
            <a:r>
              <a:rPr lang="en-US" dirty="0"/>
              <a:t>In clinical practice, once an obstructive defect has been confirmed, variation in airflow limitation is generally assessed from variation in FEV1 or PEF. ‘Variability’ refers to improvement and/or deterioration in symptoms and lung function. Excessive variability may be identified over the course of one day (diurnal variability), from day to day, from visit to visit, or seasonally, or from a reversibility test. ‘Reversibility’ (also called ‘responsiveness’) generally refers to rapid improvements in FEV1 (or PEF), measured within minutes after inhalation of a rapid-acting bronchodilator such as  200–400 mcg salbutamol, or more sustained improvement over days or weeks after the introduction of effective controller treatment such as ICS.  </a:t>
            </a:r>
          </a:p>
          <a:p>
            <a:r>
              <a:rPr lang="en-US" dirty="0"/>
              <a:t>In a patient with typical respiratory symptoms, obtaining evidence of excessive variability in expiratory lung function is an essential component of the diagnosis of asthma. </a:t>
            </a:r>
          </a:p>
          <a:p>
            <a:endParaRPr lang="en-US" dirty="0"/>
          </a:p>
        </p:txBody>
      </p:sp>
    </p:spTree>
    <p:extLst>
      <p:ext uri="{BB962C8B-B14F-4D97-AF65-F5344CB8AC3E}">
        <p14:creationId xmlns:p14="http://schemas.microsoft.com/office/powerpoint/2010/main" val="1192840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2CE25-20DA-4F11-AFDB-BF428E66816F}"/>
              </a:ext>
            </a:extLst>
          </p:cNvPr>
          <p:cNvSpPr>
            <a:spLocks noGrp="1"/>
          </p:cNvSpPr>
          <p:nvPr>
            <p:ph type="ctrTitle"/>
          </p:nvPr>
        </p:nvSpPr>
        <p:spPr>
          <a:xfrm>
            <a:off x="1524000" y="1"/>
            <a:ext cx="9144000" cy="1897379"/>
          </a:xfrm>
        </p:spPr>
        <p:txBody>
          <a:bodyPr>
            <a:normAutofit fontScale="90000"/>
          </a:bodyPr>
          <a:lstStyle/>
          <a:p>
            <a:r>
              <a:rPr lang="en-US" sz="4400" dirty="0"/>
              <a:t>How much variation in expiratory airflow is consistent with asthma?  </a:t>
            </a:r>
            <a:br>
              <a:rPr lang="en-US" sz="4400" dirty="0"/>
            </a:br>
            <a:endParaRPr lang="en-US" sz="4400" dirty="0"/>
          </a:p>
        </p:txBody>
      </p:sp>
      <p:sp>
        <p:nvSpPr>
          <p:cNvPr id="3" name="Subtitle 2">
            <a:extLst>
              <a:ext uri="{FF2B5EF4-FFF2-40B4-BE49-F238E27FC236}">
                <a16:creationId xmlns:a16="http://schemas.microsoft.com/office/drawing/2014/main" id="{9072AD0C-7135-45A8-AF76-06BF438B0EC4}"/>
              </a:ext>
            </a:extLst>
          </p:cNvPr>
          <p:cNvSpPr>
            <a:spLocks noGrp="1"/>
          </p:cNvSpPr>
          <p:nvPr>
            <p:ph type="subTitle" idx="1"/>
          </p:nvPr>
        </p:nvSpPr>
        <p:spPr>
          <a:xfrm>
            <a:off x="1524000" y="1463039"/>
            <a:ext cx="9144000" cy="5394959"/>
          </a:xfrm>
        </p:spPr>
        <p:txBody>
          <a:bodyPr>
            <a:normAutofit/>
          </a:bodyPr>
          <a:lstStyle/>
          <a:p>
            <a:pPr algn="just"/>
            <a:r>
              <a:rPr lang="en-US" dirty="0"/>
              <a:t>Generally, in adults with respiratory symptoms typical of asthma, an increase or decrease in FEV1 of &gt;12% and &gt;200 mL from baseline, or (if spirometry is not available) a change in PEF of at least 20%, is accepted as being consistent with asthma.  </a:t>
            </a:r>
          </a:p>
          <a:p>
            <a:pPr algn="just"/>
            <a:r>
              <a:rPr lang="en-US" dirty="0"/>
              <a:t>If FEV1 is within the predicted normal range when the patient is experiencing symptoms, this reduces the probability that the symptoms are due to asthma. However, patients whose baseline FEV1 is &gt;80% predicted can have a clinically important increase in lung function with bronchodilator or controller treatment. </a:t>
            </a:r>
          </a:p>
          <a:p>
            <a:endParaRPr lang="en-US" dirty="0"/>
          </a:p>
        </p:txBody>
      </p:sp>
    </p:spTree>
    <p:extLst>
      <p:ext uri="{BB962C8B-B14F-4D97-AF65-F5344CB8AC3E}">
        <p14:creationId xmlns:p14="http://schemas.microsoft.com/office/powerpoint/2010/main" val="420973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E44D9-9277-423A-9B03-573444D132C1}"/>
              </a:ext>
            </a:extLst>
          </p:cNvPr>
          <p:cNvSpPr>
            <a:spLocks noGrp="1"/>
          </p:cNvSpPr>
          <p:nvPr>
            <p:ph type="ctrTitle"/>
          </p:nvPr>
        </p:nvSpPr>
        <p:spPr>
          <a:xfrm>
            <a:off x="1524000" y="91440"/>
            <a:ext cx="9144000" cy="1655763"/>
          </a:xfrm>
        </p:spPr>
        <p:txBody>
          <a:bodyPr>
            <a:normAutofit fontScale="90000"/>
          </a:bodyPr>
          <a:lstStyle/>
          <a:p>
            <a:r>
              <a:rPr lang="en-US" dirty="0"/>
              <a:t>Bronchial provocation tests </a:t>
            </a:r>
            <a:br>
              <a:rPr lang="en-US" dirty="0"/>
            </a:br>
            <a:endParaRPr lang="en-US" dirty="0"/>
          </a:p>
        </p:txBody>
      </p:sp>
      <p:sp>
        <p:nvSpPr>
          <p:cNvPr id="3" name="Subtitle 2">
            <a:extLst>
              <a:ext uri="{FF2B5EF4-FFF2-40B4-BE49-F238E27FC236}">
                <a16:creationId xmlns:a16="http://schemas.microsoft.com/office/drawing/2014/main" id="{F9FB9E1A-1D7D-4A77-940A-98A584608D71}"/>
              </a:ext>
            </a:extLst>
          </p:cNvPr>
          <p:cNvSpPr>
            <a:spLocks noGrp="1"/>
          </p:cNvSpPr>
          <p:nvPr>
            <p:ph type="subTitle" idx="1"/>
          </p:nvPr>
        </p:nvSpPr>
        <p:spPr>
          <a:xfrm>
            <a:off x="1524000" y="1211580"/>
            <a:ext cx="9144000" cy="5554980"/>
          </a:xfrm>
        </p:spPr>
        <p:txBody>
          <a:bodyPr>
            <a:normAutofit/>
          </a:bodyPr>
          <a:lstStyle/>
          <a:p>
            <a:pPr algn="just"/>
            <a:r>
              <a:rPr lang="en-US" dirty="0"/>
              <a:t>One option for documenting variable airflow limitation is to refer the patient for bronchial provocation testing to assess airway hyperresponsiveness.</a:t>
            </a:r>
            <a:endParaRPr lang="fa-IR" dirty="0"/>
          </a:p>
          <a:p>
            <a:pPr algn="just"/>
            <a:r>
              <a:rPr lang="en-US" dirty="0"/>
              <a:t>Challenge agents include inhaled methacholine, histamine, exercise,19 </a:t>
            </a:r>
            <a:r>
              <a:rPr lang="en-US" dirty="0" err="1"/>
              <a:t>eucapnic</a:t>
            </a:r>
            <a:r>
              <a:rPr lang="en-US" dirty="0"/>
              <a:t> voluntary hyperventilation or inhaled mannitol. These tests are moderately sensitive for a diagnosis of asthma but have limited specificity; for example, airway hyperresponsiveness to inhaled methacholine has been described in patients with allergic rhinitis, cystic fibrosis, bronchopulmonary dysplasia and COPD. </a:t>
            </a:r>
            <a:endParaRPr lang="fa-IR" dirty="0"/>
          </a:p>
          <a:p>
            <a:pPr algn="just"/>
            <a:r>
              <a:rPr lang="en-US" dirty="0"/>
              <a:t>This means that a negative test in a patient not taking ICS can help to exclude asthma, but a positive test does not always mean that a patient has asthma – the pattern of symptoms  and other clinical features  must also be taken into account. </a:t>
            </a:r>
          </a:p>
        </p:txBody>
      </p:sp>
    </p:spTree>
    <p:extLst>
      <p:ext uri="{BB962C8B-B14F-4D97-AF65-F5344CB8AC3E}">
        <p14:creationId xmlns:p14="http://schemas.microsoft.com/office/powerpoint/2010/main" val="504614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31B7-EA62-4711-9059-B737F0647F20}"/>
              </a:ext>
            </a:extLst>
          </p:cNvPr>
          <p:cNvSpPr>
            <a:spLocks noGrp="1"/>
          </p:cNvSpPr>
          <p:nvPr>
            <p:ph type="ctrTitle"/>
          </p:nvPr>
        </p:nvSpPr>
        <p:spPr>
          <a:xfrm>
            <a:off x="1524000" y="137161"/>
            <a:ext cx="9144000" cy="925830"/>
          </a:xfrm>
        </p:spPr>
        <p:txBody>
          <a:bodyPr/>
          <a:lstStyle/>
          <a:p>
            <a:r>
              <a:rPr lang="en-US" dirty="0"/>
              <a:t>Allergy tests </a:t>
            </a:r>
          </a:p>
        </p:txBody>
      </p:sp>
      <p:sp>
        <p:nvSpPr>
          <p:cNvPr id="3" name="Subtitle 2">
            <a:extLst>
              <a:ext uri="{FF2B5EF4-FFF2-40B4-BE49-F238E27FC236}">
                <a16:creationId xmlns:a16="http://schemas.microsoft.com/office/drawing/2014/main" id="{3F9F24E4-8748-484F-A227-BDB7E4F24547}"/>
              </a:ext>
            </a:extLst>
          </p:cNvPr>
          <p:cNvSpPr>
            <a:spLocks noGrp="1"/>
          </p:cNvSpPr>
          <p:nvPr>
            <p:ph type="subTitle" idx="1"/>
          </p:nvPr>
        </p:nvSpPr>
        <p:spPr>
          <a:xfrm>
            <a:off x="1524000" y="1394459"/>
            <a:ext cx="9144000" cy="5326379"/>
          </a:xfrm>
        </p:spPr>
        <p:txBody>
          <a:bodyPr>
            <a:normAutofit/>
          </a:bodyPr>
          <a:lstStyle/>
          <a:p>
            <a:pPr algn="just"/>
            <a:r>
              <a:rPr lang="en-US" dirty="0"/>
              <a:t>The presence of atopy increases the probability that a patient with respiratory symptoms has allergic asthma, but this is not specific for asthma nor is it present in all asthma phenotypes. Atopic status can be identified by skin prick testing or by measuring the level of specific immunoglobulin E (</a:t>
            </a:r>
            <a:r>
              <a:rPr lang="en-US" dirty="0" err="1"/>
              <a:t>sIgE</a:t>
            </a:r>
            <a:r>
              <a:rPr lang="en-US" dirty="0"/>
              <a:t>) in serum. </a:t>
            </a:r>
          </a:p>
          <a:p>
            <a:pPr algn="just"/>
            <a:r>
              <a:rPr lang="en-US" dirty="0"/>
              <a:t>Skin prick testing with common environmental allergens is simple and rapid to perform and, when performed by an experienced tester with standardized extracts, is inexpensive and has a high sensitivity. Measurement of </a:t>
            </a:r>
            <a:r>
              <a:rPr lang="en-US" dirty="0" err="1"/>
              <a:t>sIgE</a:t>
            </a:r>
            <a:r>
              <a:rPr lang="en-US" dirty="0"/>
              <a:t> is no more reliable than skin tests and is more expensive, but may be preferred for uncooperative patients, those with widespread skin disease, or if the history suggests a risk of anaphylaxis. </a:t>
            </a:r>
          </a:p>
          <a:p>
            <a:pPr algn="just"/>
            <a:r>
              <a:rPr lang="en-US" dirty="0"/>
              <a:t>The presence of a positive skin test or positive </a:t>
            </a:r>
            <a:r>
              <a:rPr lang="en-US" dirty="0" err="1"/>
              <a:t>sIgE</a:t>
            </a:r>
            <a:r>
              <a:rPr lang="en-US" dirty="0"/>
              <a:t>, however, does not mean that the allergen is causing symptoms - the relevance of allergen exposure and its relation to symptoms must be confirmed by the patient’s history. </a:t>
            </a:r>
          </a:p>
          <a:p>
            <a:endParaRPr lang="en-US" dirty="0"/>
          </a:p>
        </p:txBody>
      </p:sp>
    </p:spTree>
    <p:extLst>
      <p:ext uri="{BB962C8B-B14F-4D97-AF65-F5344CB8AC3E}">
        <p14:creationId xmlns:p14="http://schemas.microsoft.com/office/powerpoint/2010/main" val="306667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5170-C217-4CA6-9BB3-1C63152F23D1}"/>
              </a:ext>
            </a:extLst>
          </p:cNvPr>
          <p:cNvSpPr>
            <a:spLocks noGrp="1"/>
          </p:cNvSpPr>
          <p:nvPr>
            <p:ph type="ctrTitle"/>
          </p:nvPr>
        </p:nvSpPr>
        <p:spPr>
          <a:xfrm>
            <a:off x="1524000" y="74429"/>
            <a:ext cx="9144000" cy="1244008"/>
          </a:xfrm>
        </p:spPr>
        <p:txBody>
          <a:bodyPr/>
          <a:lstStyle/>
          <a:p>
            <a:r>
              <a:rPr lang="en-US" dirty="0"/>
              <a:t>Introduction</a:t>
            </a:r>
          </a:p>
        </p:txBody>
      </p:sp>
      <p:sp>
        <p:nvSpPr>
          <p:cNvPr id="3" name="Subtitle 2">
            <a:extLst>
              <a:ext uri="{FF2B5EF4-FFF2-40B4-BE49-F238E27FC236}">
                <a16:creationId xmlns:a16="http://schemas.microsoft.com/office/drawing/2014/main" id="{E6D92A42-6754-4514-8A1B-8DBEB5B0A2AF}"/>
              </a:ext>
            </a:extLst>
          </p:cNvPr>
          <p:cNvSpPr>
            <a:spLocks noGrp="1"/>
          </p:cNvSpPr>
          <p:nvPr>
            <p:ph type="subTitle" idx="1"/>
          </p:nvPr>
        </p:nvSpPr>
        <p:spPr>
          <a:xfrm>
            <a:off x="1311349" y="2456121"/>
            <a:ext cx="8959702" cy="4221126"/>
          </a:xfrm>
        </p:spPr>
        <p:txBody>
          <a:bodyPr>
            <a:noAutofit/>
          </a:bodyPr>
          <a:lstStyle/>
          <a:p>
            <a:pPr algn="just"/>
            <a:r>
              <a:rPr lang="en-US" sz="1800" dirty="0"/>
              <a:t>Asthma is a common respiratory disease; the current prevalence is more than 300 million individuals worldwide and continues to increase.</a:t>
            </a:r>
            <a:endParaRPr lang="fa-IR" sz="1800" dirty="0"/>
          </a:p>
          <a:p>
            <a:r>
              <a:rPr lang="en-US" sz="1800" dirty="0"/>
              <a:t> </a:t>
            </a:r>
          </a:p>
          <a:p>
            <a:pPr algn="just"/>
            <a:r>
              <a:rPr lang="en-US" sz="1800" dirty="0"/>
              <a:t>In recent decades, progress has been made not only with treatment but in establishing the diagnosis and better assessing asthma</a:t>
            </a:r>
            <a:r>
              <a:rPr lang="fa-IR" sz="1800" dirty="0"/>
              <a:t>.</a:t>
            </a:r>
            <a:endParaRPr lang="en-US" sz="1800" dirty="0"/>
          </a:p>
          <a:p>
            <a:pPr algn="just"/>
            <a:endParaRPr lang="en-US" sz="1800" dirty="0"/>
          </a:p>
          <a:p>
            <a:pPr algn="just"/>
            <a:r>
              <a:rPr lang="en-US" sz="1800" dirty="0"/>
              <a:t>There is evidence that overdiagnosis of asthma is still common.</a:t>
            </a:r>
          </a:p>
          <a:p>
            <a:pPr algn="just"/>
            <a:endParaRPr lang="fa-IR" sz="1800" dirty="0"/>
          </a:p>
          <a:p>
            <a:pPr algn="just"/>
            <a:r>
              <a:rPr lang="en-US" sz="1800" dirty="0"/>
              <a:t> This situation often occurs because of the lack of objective measurements of physiologic    features of asthma</a:t>
            </a:r>
            <a:r>
              <a:rPr lang="fa-IR" sz="1800" dirty="0"/>
              <a:t>.</a:t>
            </a:r>
            <a:endParaRPr lang="en-US" sz="1800" dirty="0"/>
          </a:p>
        </p:txBody>
      </p:sp>
    </p:spTree>
    <p:extLst>
      <p:ext uri="{BB962C8B-B14F-4D97-AF65-F5344CB8AC3E}">
        <p14:creationId xmlns:p14="http://schemas.microsoft.com/office/powerpoint/2010/main" val="2302673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6E21-AD21-4335-B4CF-9A2AA4B3AF79}"/>
              </a:ext>
            </a:extLst>
          </p:cNvPr>
          <p:cNvSpPr>
            <a:spLocks noGrp="1"/>
          </p:cNvSpPr>
          <p:nvPr>
            <p:ph type="ctrTitle"/>
          </p:nvPr>
        </p:nvSpPr>
        <p:spPr>
          <a:xfrm>
            <a:off x="1524000" y="1"/>
            <a:ext cx="9144000" cy="1297172"/>
          </a:xfrm>
        </p:spPr>
        <p:txBody>
          <a:bodyPr/>
          <a:lstStyle/>
          <a:p>
            <a:r>
              <a:rPr lang="en-US" dirty="0"/>
              <a:t>Definition of Asthma</a:t>
            </a:r>
          </a:p>
        </p:txBody>
      </p:sp>
      <p:sp>
        <p:nvSpPr>
          <p:cNvPr id="3" name="Subtitle 2">
            <a:extLst>
              <a:ext uri="{FF2B5EF4-FFF2-40B4-BE49-F238E27FC236}">
                <a16:creationId xmlns:a16="http://schemas.microsoft.com/office/drawing/2014/main" id="{629C09C4-D77B-44FD-8991-0673D8B7BAE4}"/>
              </a:ext>
            </a:extLst>
          </p:cNvPr>
          <p:cNvSpPr>
            <a:spLocks noGrp="1"/>
          </p:cNvSpPr>
          <p:nvPr>
            <p:ph type="subTitle" idx="1"/>
          </p:nvPr>
        </p:nvSpPr>
        <p:spPr>
          <a:xfrm>
            <a:off x="1524000" y="1297174"/>
            <a:ext cx="8768316" cy="4316818"/>
          </a:xfrm>
        </p:spPr>
        <p:txBody>
          <a:bodyPr>
            <a:noAutofit/>
          </a:bodyPr>
          <a:lstStyle/>
          <a:p>
            <a:pPr algn="just"/>
            <a:r>
              <a:rPr lang="en-US" dirty="0"/>
              <a:t>The Global Initiative for Asthma (GINA) defines asthma as “a heterogeneous disease, usually characterized by chronic airway inflammation.</a:t>
            </a:r>
          </a:p>
          <a:p>
            <a:pPr algn="just"/>
            <a:r>
              <a:rPr lang="en-US" dirty="0"/>
              <a:t>It is defined by the history of respiratory symptoms such as wheeze, shortness of breath, chest tightness, and cough that vary over time and in </a:t>
            </a:r>
            <a:r>
              <a:rPr lang="en-US" dirty="0" err="1"/>
              <a:t>intensity,together</a:t>
            </a:r>
            <a:r>
              <a:rPr lang="en-US" dirty="0"/>
              <a:t> with variable expiratory airflow limitation.</a:t>
            </a:r>
          </a:p>
          <a:p>
            <a:pPr algn="just"/>
            <a:r>
              <a:rPr lang="en-US" dirty="0"/>
              <a:t> </a:t>
            </a:r>
          </a:p>
          <a:p>
            <a:pPr algn="just"/>
            <a:r>
              <a:rPr lang="en-US" sz="3200" dirty="0">
                <a:highlight>
                  <a:srgbClr val="FFFF00"/>
                </a:highlight>
              </a:rPr>
              <a:t>Therefore a diagnosis of asthma requires the presence of both symptoms and demonstration of</a:t>
            </a:r>
          </a:p>
          <a:p>
            <a:pPr algn="just"/>
            <a:r>
              <a:rPr lang="en-US" sz="3200" dirty="0">
                <a:highlight>
                  <a:srgbClr val="FFFF00"/>
                </a:highlight>
              </a:rPr>
              <a:t>such variability in airflow limitation.”</a:t>
            </a:r>
          </a:p>
        </p:txBody>
      </p:sp>
    </p:spTree>
    <p:extLst>
      <p:ext uri="{BB962C8B-B14F-4D97-AF65-F5344CB8AC3E}">
        <p14:creationId xmlns:p14="http://schemas.microsoft.com/office/powerpoint/2010/main" val="1885952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A5C3-45ED-43EE-B2E4-1F9EF27C9D8F}"/>
              </a:ext>
            </a:extLst>
          </p:cNvPr>
          <p:cNvSpPr>
            <a:spLocks noGrp="1"/>
          </p:cNvSpPr>
          <p:nvPr>
            <p:ph type="title"/>
          </p:nvPr>
        </p:nvSpPr>
        <p:spPr>
          <a:xfrm>
            <a:off x="838200" y="137161"/>
            <a:ext cx="10515600" cy="1280159"/>
          </a:xfrm>
        </p:spPr>
        <p:txBody>
          <a:bodyPr/>
          <a:lstStyle/>
          <a:p>
            <a:r>
              <a:rPr lang="fa-IR" dirty="0"/>
              <a:t>                    </a:t>
            </a:r>
            <a:r>
              <a:rPr lang="en-US" dirty="0"/>
              <a:t>Asthma phenotypes</a:t>
            </a:r>
          </a:p>
        </p:txBody>
      </p:sp>
      <p:sp>
        <p:nvSpPr>
          <p:cNvPr id="3" name="Content Placeholder 2">
            <a:extLst>
              <a:ext uri="{FF2B5EF4-FFF2-40B4-BE49-F238E27FC236}">
                <a16:creationId xmlns:a16="http://schemas.microsoft.com/office/drawing/2014/main" id="{4FC80444-FC63-4313-8A22-D51E6D89782F}"/>
              </a:ext>
            </a:extLst>
          </p:cNvPr>
          <p:cNvSpPr>
            <a:spLocks noGrp="1"/>
          </p:cNvSpPr>
          <p:nvPr>
            <p:ph idx="1"/>
          </p:nvPr>
        </p:nvSpPr>
        <p:spPr>
          <a:xfrm>
            <a:off x="684212" y="1417320"/>
            <a:ext cx="8534400" cy="5074920"/>
          </a:xfrm>
        </p:spPr>
        <p:txBody>
          <a:bodyPr>
            <a:normAutofit fontScale="62500" lnSpcReduction="20000"/>
          </a:bodyPr>
          <a:lstStyle/>
          <a:p>
            <a:r>
              <a:rPr lang="en-US" dirty="0"/>
              <a:t>Allergic asthma: this is the most easily recognized asthma phenotype, which often commences in childhood and is associated with a past and/or family history of allergic disease such as eczema, allergic rhinitis, or food or drug allergy. Examination of the induced sputum of these patients before treatment often reveals eosinophilic airway inflammation. Patients with this asthma phenotype usually respond well to inhaled corticosteroid (ICS) treatment.  </a:t>
            </a:r>
          </a:p>
          <a:p>
            <a:r>
              <a:rPr lang="en-US" dirty="0"/>
              <a:t>Non-allergic asthma: some patients have asthma that is not associated with allergy. The cellular profile of the sputum of these patients may be neutrophilic, eosinophilic or contain only a few inflammatory cells (</a:t>
            </a:r>
            <a:r>
              <a:rPr lang="en-US" dirty="0" err="1"/>
              <a:t>paucigranulocytic</a:t>
            </a:r>
            <a:r>
              <a:rPr lang="en-US" dirty="0"/>
              <a:t>). Patients with non-allergic asthma often demonstrate less short-term response to ICS.  </a:t>
            </a:r>
          </a:p>
          <a:p>
            <a:r>
              <a:rPr lang="en-US" dirty="0"/>
              <a:t>Adult-onset (late-onset) asthma: some adults, particularly women, present with asthma for the first time in adult life. These patients tend to be non-allergic, and often require higher doses of ICS or are relatively refractory to corticosteroid treatment. Occupational asthma (i.e. asthma due to exposures at work) should be ruled out in patients presenting with adult-onset asthma. </a:t>
            </a:r>
          </a:p>
          <a:p>
            <a:r>
              <a:rPr lang="en-US" dirty="0"/>
              <a:t>Asthma with persistent airflow limitation: some patients with long-standing asthma develop airflow limitation that is persistent or incompletely reversible. This is thought to be due to airway wall remodeling.  </a:t>
            </a:r>
          </a:p>
          <a:p>
            <a:r>
              <a:rPr lang="en-US" dirty="0"/>
              <a:t>Asthma with obesity: some obese patients with asthma have prominent respiratory symptoms and little eosinophilic airway inflammation. </a:t>
            </a:r>
          </a:p>
          <a:p>
            <a:endParaRPr lang="en-US" dirty="0"/>
          </a:p>
        </p:txBody>
      </p:sp>
    </p:spTree>
    <p:extLst>
      <p:ext uri="{BB962C8B-B14F-4D97-AF65-F5344CB8AC3E}">
        <p14:creationId xmlns:p14="http://schemas.microsoft.com/office/powerpoint/2010/main" val="3534316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89D61-2722-44DF-9708-D1523CA27B99}"/>
              </a:ext>
            </a:extLst>
          </p:cNvPr>
          <p:cNvSpPr>
            <a:spLocks noGrp="1"/>
          </p:cNvSpPr>
          <p:nvPr>
            <p:ph type="ctrTitle"/>
          </p:nvPr>
        </p:nvSpPr>
        <p:spPr>
          <a:xfrm>
            <a:off x="1524000" y="0"/>
            <a:ext cx="9144000" cy="1258645"/>
          </a:xfrm>
        </p:spPr>
        <p:txBody>
          <a:bodyPr/>
          <a:lstStyle/>
          <a:p>
            <a:r>
              <a:rPr lang="en-US" dirty="0"/>
              <a:t>History and family history </a:t>
            </a:r>
          </a:p>
        </p:txBody>
      </p:sp>
      <p:sp>
        <p:nvSpPr>
          <p:cNvPr id="3" name="Subtitle 2">
            <a:extLst>
              <a:ext uri="{FF2B5EF4-FFF2-40B4-BE49-F238E27FC236}">
                <a16:creationId xmlns:a16="http://schemas.microsoft.com/office/drawing/2014/main" id="{FBD17E74-3F05-49A8-8334-CFF9B5CA9A32}"/>
              </a:ext>
            </a:extLst>
          </p:cNvPr>
          <p:cNvSpPr>
            <a:spLocks noGrp="1"/>
          </p:cNvSpPr>
          <p:nvPr>
            <p:ph type="subTitle" idx="1"/>
          </p:nvPr>
        </p:nvSpPr>
        <p:spPr>
          <a:xfrm>
            <a:off x="1524000" y="1592132"/>
            <a:ext cx="9144000" cy="5265868"/>
          </a:xfrm>
        </p:spPr>
        <p:txBody>
          <a:bodyPr>
            <a:normAutofit/>
          </a:bodyPr>
          <a:lstStyle/>
          <a:p>
            <a:pPr algn="just"/>
            <a:r>
              <a:rPr lang="en-US" dirty="0"/>
              <a:t>Commence of respiratory symptoms in childhood, a history of allergic rhinitis or eczema, or a family history of asthma or allergy, increases the probability that the respiratory symptoms are due to asthma. However, these features are not specific for asthma and are not seen in all asthma phenotypes. Patients with allergic rhinitis or atopic dermatitis should be asked specifically about respiratory symptoms.</a:t>
            </a:r>
          </a:p>
        </p:txBody>
      </p:sp>
    </p:spTree>
    <p:extLst>
      <p:ext uri="{BB962C8B-B14F-4D97-AF65-F5344CB8AC3E}">
        <p14:creationId xmlns:p14="http://schemas.microsoft.com/office/powerpoint/2010/main" val="4229279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031B-7366-44BE-B450-84E44649046D}"/>
              </a:ext>
            </a:extLst>
          </p:cNvPr>
          <p:cNvSpPr>
            <a:spLocks noGrp="1"/>
          </p:cNvSpPr>
          <p:nvPr>
            <p:ph type="ctrTitle"/>
          </p:nvPr>
        </p:nvSpPr>
        <p:spPr>
          <a:xfrm>
            <a:off x="1375144" y="0"/>
            <a:ext cx="9144000" cy="1233377"/>
          </a:xfrm>
        </p:spPr>
        <p:txBody>
          <a:bodyPr/>
          <a:lstStyle/>
          <a:p>
            <a:r>
              <a:rPr lang="en-US" dirty="0"/>
              <a:t>Symptoms</a:t>
            </a:r>
          </a:p>
        </p:txBody>
      </p:sp>
      <p:sp>
        <p:nvSpPr>
          <p:cNvPr id="3" name="Subtitle 2">
            <a:extLst>
              <a:ext uri="{FF2B5EF4-FFF2-40B4-BE49-F238E27FC236}">
                <a16:creationId xmlns:a16="http://schemas.microsoft.com/office/drawing/2014/main" id="{FFE8916E-D603-47D7-BF17-463DF10CBCF1}"/>
              </a:ext>
            </a:extLst>
          </p:cNvPr>
          <p:cNvSpPr>
            <a:spLocks noGrp="1"/>
          </p:cNvSpPr>
          <p:nvPr>
            <p:ph type="subTitle" idx="1"/>
          </p:nvPr>
        </p:nvSpPr>
        <p:spPr>
          <a:xfrm>
            <a:off x="1524000" y="1499191"/>
            <a:ext cx="9144000" cy="5135525"/>
          </a:xfrm>
        </p:spPr>
        <p:txBody>
          <a:bodyPr>
            <a:normAutofit/>
          </a:bodyPr>
          <a:lstStyle/>
          <a:p>
            <a:pPr algn="just"/>
            <a:r>
              <a:rPr lang="en-US" dirty="0"/>
              <a:t>Classic asthma symptoms include intermittent breathlessness wheezing, chest tightness, phlegm production, and cough, particularly at night or in the early morning.</a:t>
            </a:r>
          </a:p>
          <a:p>
            <a:pPr algn="just"/>
            <a:endParaRPr lang="en-US" dirty="0"/>
          </a:p>
          <a:p>
            <a:pPr algn="just"/>
            <a:r>
              <a:rPr lang="en-US" dirty="0"/>
              <a:t>More than one symptom is usually present, especially in adults.</a:t>
            </a:r>
          </a:p>
          <a:p>
            <a:pPr algn="just"/>
            <a:r>
              <a:rPr lang="en-US" dirty="0"/>
              <a:t> Infrequently, asthma may manifest only as a chronic cough (cough-variant asthma)</a:t>
            </a:r>
          </a:p>
          <a:p>
            <a:pPr algn="just"/>
            <a:endParaRPr lang="en-US" dirty="0"/>
          </a:p>
          <a:p>
            <a:pPr algn="just"/>
            <a:r>
              <a:rPr lang="en-US" dirty="0"/>
              <a:t>Symptoms are often precipitated by a respiratory tract infection or develop after exercise, laughter, or exposure to</a:t>
            </a:r>
          </a:p>
          <a:p>
            <a:pPr algn="just"/>
            <a:r>
              <a:rPr lang="en-US" dirty="0"/>
              <a:t>irritants or airborne allergens.</a:t>
            </a:r>
          </a:p>
          <a:p>
            <a:endParaRPr lang="en-US" dirty="0"/>
          </a:p>
        </p:txBody>
      </p:sp>
    </p:spTree>
    <p:extLst>
      <p:ext uri="{BB962C8B-B14F-4D97-AF65-F5344CB8AC3E}">
        <p14:creationId xmlns:p14="http://schemas.microsoft.com/office/powerpoint/2010/main" val="325481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AF17E-E0B1-470D-A92F-7DD01A9CB0A1}"/>
              </a:ext>
            </a:extLst>
          </p:cNvPr>
          <p:cNvSpPr>
            <a:spLocks noGrp="1"/>
          </p:cNvSpPr>
          <p:nvPr>
            <p:ph type="ctrTitle"/>
          </p:nvPr>
        </p:nvSpPr>
        <p:spPr>
          <a:xfrm>
            <a:off x="1524000" y="1"/>
            <a:ext cx="9144000" cy="1051560"/>
          </a:xfrm>
        </p:spPr>
        <p:txBody>
          <a:bodyPr/>
          <a:lstStyle/>
          <a:p>
            <a:r>
              <a:rPr lang="en-US" dirty="0"/>
              <a:t>Blood Tests</a:t>
            </a:r>
          </a:p>
        </p:txBody>
      </p:sp>
      <p:sp>
        <p:nvSpPr>
          <p:cNvPr id="3" name="Subtitle 2">
            <a:extLst>
              <a:ext uri="{FF2B5EF4-FFF2-40B4-BE49-F238E27FC236}">
                <a16:creationId xmlns:a16="http://schemas.microsoft.com/office/drawing/2014/main" id="{F01162D0-AA5F-46A7-9C48-DF39C8EECBD2}"/>
              </a:ext>
            </a:extLst>
          </p:cNvPr>
          <p:cNvSpPr>
            <a:spLocks noGrp="1"/>
          </p:cNvSpPr>
          <p:nvPr>
            <p:ph type="subTitle" idx="1"/>
          </p:nvPr>
        </p:nvSpPr>
        <p:spPr>
          <a:xfrm>
            <a:off x="1524000" y="1051561"/>
            <a:ext cx="9144000" cy="5669279"/>
          </a:xfrm>
        </p:spPr>
        <p:txBody>
          <a:bodyPr>
            <a:normAutofit/>
          </a:bodyPr>
          <a:lstStyle/>
          <a:p>
            <a:pPr algn="just"/>
            <a:r>
              <a:rPr lang="en-US" dirty="0"/>
              <a:t>In general, blood tests are not useful in the diagnosis of asthma.</a:t>
            </a:r>
          </a:p>
          <a:p>
            <a:pPr algn="just"/>
            <a:endParaRPr lang="en-US" dirty="0"/>
          </a:p>
          <a:p>
            <a:pPr algn="just"/>
            <a:endParaRPr lang="en-US" dirty="0"/>
          </a:p>
          <a:p>
            <a:pPr algn="just"/>
            <a:r>
              <a:rPr lang="en-US" dirty="0"/>
              <a:t>Measurement of serum </a:t>
            </a:r>
            <a:r>
              <a:rPr lang="en-US" dirty="0" err="1"/>
              <a:t>IgE</a:t>
            </a:r>
            <a:r>
              <a:rPr lang="en-US" dirty="0"/>
              <a:t> levels can help to determine the adequate</a:t>
            </a:r>
          </a:p>
          <a:p>
            <a:pPr algn="just"/>
            <a:r>
              <a:rPr lang="en-US" dirty="0"/>
              <a:t>dosing required for drugs such as omalizumab and may suggest the</a:t>
            </a:r>
          </a:p>
          <a:p>
            <a:pPr algn="just"/>
            <a:r>
              <a:rPr lang="en-US" dirty="0"/>
              <a:t> presence of allergic bronchopulmonary aspergillosis if markedly increased.</a:t>
            </a:r>
          </a:p>
          <a:p>
            <a:pPr algn="just"/>
            <a:endParaRPr lang="en-US" dirty="0"/>
          </a:p>
          <a:p>
            <a:pPr algn="just"/>
            <a:r>
              <a:rPr lang="en-US" dirty="0"/>
              <a:t>Blood eosinophil levels have no role in the diagnosis of asthma but may predict response to new monoclonal antibodies targeting IL5(mepolizumab, </a:t>
            </a:r>
            <a:r>
              <a:rPr lang="en-US" dirty="0" err="1"/>
              <a:t>reslizumab</a:t>
            </a:r>
            <a:r>
              <a:rPr lang="en-US" dirty="0"/>
              <a:t>) or its receptor (</a:t>
            </a:r>
            <a:r>
              <a:rPr lang="en-US" dirty="0" err="1"/>
              <a:t>benralizumab</a:t>
            </a:r>
            <a:r>
              <a:rPr lang="en-US" dirty="0"/>
              <a:t>).</a:t>
            </a:r>
          </a:p>
        </p:txBody>
      </p:sp>
    </p:spTree>
    <p:extLst>
      <p:ext uri="{BB962C8B-B14F-4D97-AF65-F5344CB8AC3E}">
        <p14:creationId xmlns:p14="http://schemas.microsoft.com/office/powerpoint/2010/main" val="354600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2094E-18FF-42E0-9C58-0040F0396506}"/>
              </a:ext>
            </a:extLst>
          </p:cNvPr>
          <p:cNvSpPr>
            <a:spLocks noGrp="1"/>
          </p:cNvSpPr>
          <p:nvPr>
            <p:ph type="ctrTitle"/>
          </p:nvPr>
        </p:nvSpPr>
        <p:spPr>
          <a:xfrm>
            <a:off x="1524000" y="1"/>
            <a:ext cx="9144000" cy="971550"/>
          </a:xfrm>
        </p:spPr>
        <p:txBody>
          <a:bodyPr/>
          <a:lstStyle/>
          <a:p>
            <a:r>
              <a:rPr lang="en-US" dirty="0"/>
              <a:t>Imaging Studies</a:t>
            </a:r>
          </a:p>
        </p:txBody>
      </p:sp>
      <p:sp>
        <p:nvSpPr>
          <p:cNvPr id="3" name="Subtitle 2">
            <a:extLst>
              <a:ext uri="{FF2B5EF4-FFF2-40B4-BE49-F238E27FC236}">
                <a16:creationId xmlns:a16="http://schemas.microsoft.com/office/drawing/2014/main" id="{345F26D4-639A-45BF-AA05-6284AF6C35BD}"/>
              </a:ext>
            </a:extLst>
          </p:cNvPr>
          <p:cNvSpPr>
            <a:spLocks noGrp="1"/>
          </p:cNvSpPr>
          <p:nvPr>
            <p:ph type="subTitle" idx="1"/>
          </p:nvPr>
        </p:nvSpPr>
        <p:spPr>
          <a:xfrm>
            <a:off x="0" y="822961"/>
            <a:ext cx="12192000" cy="6035040"/>
          </a:xfrm>
        </p:spPr>
        <p:txBody>
          <a:bodyPr>
            <a:normAutofit/>
          </a:bodyPr>
          <a:lstStyle/>
          <a:p>
            <a:pPr algn="just"/>
            <a:r>
              <a:rPr lang="en-US" dirty="0"/>
              <a:t>Imaging techniques have been used primarily for research purposes or to exclude other conditions. Usually, a chest radiograph is sufficient for this purpose.</a:t>
            </a:r>
          </a:p>
          <a:p>
            <a:pPr algn="just"/>
            <a:endParaRPr lang="en-US" dirty="0"/>
          </a:p>
          <a:p>
            <a:pPr algn="just"/>
            <a:r>
              <a:rPr lang="en-US" dirty="0"/>
              <a:t> In regard to other tests, lung hyperinflation, without evidence of emphysema, on high-resolution chest computed tomography (HRCT) is more prevalent in severe asthma, a condition that often shares some characteristics with cigarette smoke–induced COPD.</a:t>
            </a:r>
          </a:p>
          <a:p>
            <a:pPr algn="just"/>
            <a:endParaRPr lang="en-US" dirty="0"/>
          </a:p>
          <a:p>
            <a:pPr algn="just"/>
            <a:r>
              <a:rPr lang="en-US" dirty="0"/>
              <a:t> HRCT can also reveal lung abnormalities such as a mosaic perfusion pattern at full inspiration, probably reflecting ventilation-perfusion inequalities, and increased airway wall thickness.</a:t>
            </a:r>
          </a:p>
          <a:p>
            <a:pPr algn="just"/>
            <a:endParaRPr lang="en-US" dirty="0"/>
          </a:p>
          <a:p>
            <a:pPr algn="just"/>
            <a:r>
              <a:rPr lang="en-US" dirty="0"/>
              <a:t>At present, imaging studies have not been considered useful in the diagnosis or follow-up of asthma, but they can support associated confounding conditions such as allergic bronchopulmonary aspergillosis, COPD (emphysema), and interstitial diseases. </a:t>
            </a:r>
          </a:p>
          <a:p>
            <a:pPr algn="just"/>
            <a:r>
              <a:rPr lang="en-US" dirty="0"/>
              <a:t>Imaging can help confirm the presence of a COPD component in the condition named “asthma-COPD overlap.”</a:t>
            </a:r>
          </a:p>
        </p:txBody>
      </p:sp>
    </p:spTree>
    <p:extLst>
      <p:ext uri="{BB962C8B-B14F-4D97-AF65-F5344CB8AC3E}">
        <p14:creationId xmlns:p14="http://schemas.microsoft.com/office/powerpoint/2010/main" val="2849807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022C-9A43-4675-A037-3F0456A876E5}"/>
              </a:ext>
            </a:extLst>
          </p:cNvPr>
          <p:cNvSpPr>
            <a:spLocks noGrp="1"/>
          </p:cNvSpPr>
          <p:nvPr>
            <p:ph type="ctrTitle"/>
          </p:nvPr>
        </p:nvSpPr>
        <p:spPr>
          <a:xfrm>
            <a:off x="1524000" y="159488"/>
            <a:ext cx="9144000" cy="1073889"/>
          </a:xfrm>
        </p:spPr>
        <p:txBody>
          <a:bodyPr/>
          <a:lstStyle/>
          <a:p>
            <a:r>
              <a:rPr lang="en-US" dirty="0"/>
              <a:t>Pattern of symptoms</a:t>
            </a:r>
          </a:p>
        </p:txBody>
      </p:sp>
      <p:sp>
        <p:nvSpPr>
          <p:cNvPr id="3" name="Subtitle 2">
            <a:extLst>
              <a:ext uri="{FF2B5EF4-FFF2-40B4-BE49-F238E27FC236}">
                <a16:creationId xmlns:a16="http://schemas.microsoft.com/office/drawing/2014/main" id="{85E34BB7-14AF-49EC-8647-B39631C97AA2}"/>
              </a:ext>
            </a:extLst>
          </p:cNvPr>
          <p:cNvSpPr>
            <a:spLocks noGrp="1"/>
          </p:cNvSpPr>
          <p:nvPr>
            <p:ph type="subTitle" idx="1"/>
          </p:nvPr>
        </p:nvSpPr>
        <p:spPr>
          <a:xfrm>
            <a:off x="1524000" y="1616149"/>
            <a:ext cx="9144000" cy="4997302"/>
          </a:xfrm>
        </p:spPr>
        <p:txBody>
          <a:bodyPr>
            <a:normAutofit/>
          </a:bodyPr>
          <a:lstStyle/>
          <a:p>
            <a:pPr algn="just"/>
            <a:r>
              <a:rPr lang="en-US" dirty="0"/>
              <a:t>Perennial, seasonal, or both</a:t>
            </a:r>
            <a:endParaRPr lang="fa-IR" dirty="0"/>
          </a:p>
          <a:p>
            <a:pPr algn="just"/>
            <a:endParaRPr lang="en-US" dirty="0"/>
          </a:p>
          <a:p>
            <a:pPr algn="just"/>
            <a:r>
              <a:rPr lang="en-US" dirty="0"/>
              <a:t>Continual, episodic, or both</a:t>
            </a:r>
            <a:endParaRPr lang="fa-IR" dirty="0"/>
          </a:p>
          <a:p>
            <a:pPr algn="just"/>
            <a:endParaRPr lang="en-US" dirty="0"/>
          </a:p>
          <a:p>
            <a:pPr algn="just"/>
            <a:r>
              <a:rPr lang="en-US" dirty="0"/>
              <a:t>Onset, duration, frequency (number of days or nights, per week or month)</a:t>
            </a:r>
            <a:endParaRPr lang="fa-IR" dirty="0"/>
          </a:p>
          <a:p>
            <a:pPr algn="just"/>
            <a:endParaRPr lang="en-US" dirty="0"/>
          </a:p>
          <a:p>
            <a:pPr algn="just"/>
            <a:r>
              <a:rPr lang="en-US" dirty="0"/>
              <a:t>Diurnal variations, especially nocturnal and on awakening in early morning</a:t>
            </a:r>
          </a:p>
        </p:txBody>
      </p:sp>
    </p:spTree>
    <p:extLst>
      <p:ext uri="{BB962C8B-B14F-4D97-AF65-F5344CB8AC3E}">
        <p14:creationId xmlns:p14="http://schemas.microsoft.com/office/powerpoint/2010/main" val="1439119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548</TotalTime>
  <Words>1926</Words>
  <Application>Microsoft Office PowerPoint</Application>
  <PresentationFormat>Widescreen</PresentationFormat>
  <Paragraphs>109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ASTHMA Symptoms and Diagnosis</vt:lpstr>
      <vt:lpstr>Introduction</vt:lpstr>
      <vt:lpstr>Definition of Asthma</vt:lpstr>
      <vt:lpstr>                    Asthma phenotypes</vt:lpstr>
      <vt:lpstr>History and family history </vt:lpstr>
      <vt:lpstr>Symptoms</vt:lpstr>
      <vt:lpstr>Blood Tests</vt:lpstr>
      <vt:lpstr>Imaging Studies</vt:lpstr>
      <vt:lpstr>Pattern of symptoms</vt:lpstr>
      <vt:lpstr>Precipitating and/or aggravating factors</vt:lpstr>
      <vt:lpstr>DD of Cough </vt:lpstr>
      <vt:lpstr>EIB</vt:lpstr>
      <vt:lpstr>                     Lung function test</vt:lpstr>
      <vt:lpstr>How much variation in expiratory airflow is consistent with asthma?   </vt:lpstr>
      <vt:lpstr>Bronchial provocation tests  </vt:lpstr>
      <vt:lpstr>Allergy tests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Symptoms and Diagnosis</dc:title>
  <dc:creator>mortazavi</dc:creator>
  <cp:lastModifiedBy>mortazavi</cp:lastModifiedBy>
  <cp:revision>10</cp:revision>
  <dcterms:created xsi:type="dcterms:W3CDTF">2021-07-27T07:28:44Z</dcterms:created>
  <dcterms:modified xsi:type="dcterms:W3CDTF">2021-08-01T12:03:09Z</dcterms:modified>
</cp:coreProperties>
</file>