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9" r:id="rId10"/>
    <p:sldId id="290" r:id="rId11"/>
    <p:sldId id="264" r:id="rId12"/>
    <p:sldId id="265" r:id="rId13"/>
    <p:sldId id="266" r:id="rId14"/>
    <p:sldId id="286" r:id="rId15"/>
    <p:sldId id="277" r:id="rId16"/>
    <p:sldId id="278" r:id="rId17"/>
    <p:sldId id="287" r:id="rId18"/>
    <p:sldId id="28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91" r:id="rId27"/>
    <p:sldId id="267" r:id="rId28"/>
    <p:sldId id="268" r:id="rId29"/>
    <p:sldId id="269" r:id="rId30"/>
    <p:sldId id="270" r:id="rId31"/>
    <p:sldId id="292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83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0A9D3-741C-4051-8996-F26BBFC5DE36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510AA-46C5-4B29-B45B-2DB49FA20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200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0A9D3-741C-4051-8996-F26BBFC5DE36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510AA-46C5-4B29-B45B-2DB49FA20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647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0A9D3-741C-4051-8996-F26BBFC5DE36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510AA-46C5-4B29-B45B-2DB49FA20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30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0A9D3-741C-4051-8996-F26BBFC5DE36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510AA-46C5-4B29-B45B-2DB49FA20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430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0A9D3-741C-4051-8996-F26BBFC5DE36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510AA-46C5-4B29-B45B-2DB49FA20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279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0A9D3-741C-4051-8996-F26BBFC5DE36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510AA-46C5-4B29-B45B-2DB49FA20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721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0A9D3-741C-4051-8996-F26BBFC5DE36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510AA-46C5-4B29-B45B-2DB49FA20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136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0A9D3-741C-4051-8996-F26BBFC5DE36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510AA-46C5-4B29-B45B-2DB49FA20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31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0A9D3-741C-4051-8996-F26BBFC5DE36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510AA-46C5-4B29-B45B-2DB49FA20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689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0A9D3-741C-4051-8996-F26BBFC5DE36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510AA-46C5-4B29-B45B-2DB49FA20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166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0A9D3-741C-4051-8996-F26BBFC5DE36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510AA-46C5-4B29-B45B-2DB49FA20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781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0A9D3-741C-4051-8996-F26BBFC5DE36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510AA-46C5-4B29-B45B-2DB49FA20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079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Asthma comorbidity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M.H </a:t>
            </a:r>
            <a:r>
              <a:rPr lang="en-US" b="1" dirty="0" err="1" smtClean="0">
                <a:solidFill>
                  <a:srgbClr val="FF0000"/>
                </a:solidFill>
              </a:rPr>
              <a:t>Eslamian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  Allergist and clinical immunologist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031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MyriadPro-Regular"/>
              </a:rPr>
              <a:t>CRS with nasal polyps (</a:t>
            </a:r>
            <a:r>
              <a:rPr lang="en-US" dirty="0" err="1">
                <a:latin typeface="MyriadPro-Regular"/>
              </a:rPr>
              <a:t>CRSwNP</a:t>
            </a:r>
            <a:r>
              <a:rPr lang="en-US" dirty="0">
                <a:latin typeface="MyriadPro-Regular"/>
              </a:rPr>
              <a:t>) has been associated </a:t>
            </a:r>
            <a:r>
              <a:rPr lang="en-US" dirty="0" smtClean="0">
                <a:latin typeface="MyriadPro-Regular"/>
              </a:rPr>
              <a:t>with increased </a:t>
            </a:r>
            <a:r>
              <a:rPr lang="en-US" b="1" dirty="0">
                <a:solidFill>
                  <a:srgbClr val="FF0000"/>
                </a:solidFill>
                <a:latin typeface="MyriadPro-Regular"/>
              </a:rPr>
              <a:t>exacerbation frequency </a:t>
            </a:r>
            <a:r>
              <a:rPr lang="en-US" dirty="0" smtClean="0">
                <a:latin typeface="MyriadPro-Regular"/>
              </a:rPr>
              <a:t>.</a:t>
            </a:r>
            <a:endParaRPr lang="fa-I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537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b="1" dirty="0" err="1" smtClean="0"/>
              <a:t>Rhinosinusitis</a:t>
            </a:r>
            <a:r>
              <a:rPr lang="en-US" sz="3100" b="1" dirty="0" smtClean="0"/>
              <a:t> </a:t>
            </a:r>
            <a:r>
              <a:rPr lang="en-US" sz="3100" b="1" dirty="0"/>
              <a:t>With </a:t>
            </a:r>
            <a:r>
              <a:rPr lang="en-US" sz="3100" b="1" dirty="0" smtClean="0"/>
              <a:t>or Without </a:t>
            </a:r>
            <a:r>
              <a:rPr lang="en-US" sz="3100" b="1" dirty="0"/>
              <a:t>Nasal Polyps</a:t>
            </a:r>
            <a:r>
              <a:rPr lang="en-US" sz="3100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0" i="0" dirty="0" smtClean="0">
                <a:solidFill>
                  <a:srgbClr val="000000"/>
                </a:solidFill>
                <a:effectLst/>
                <a:latin typeface="LiberationSerif"/>
              </a:rPr>
              <a:t>More than </a:t>
            </a:r>
            <a:r>
              <a:rPr lang="en-US" b="1" i="0" dirty="0" smtClean="0">
                <a:solidFill>
                  <a:srgbClr val="FF0000"/>
                </a:solidFill>
                <a:effectLst/>
                <a:latin typeface="LiberationSerif"/>
              </a:rPr>
              <a:t>two-thirds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LiberationSerif"/>
              </a:rPr>
              <a:t> of patients with asthma have </a:t>
            </a:r>
            <a:r>
              <a:rPr lang="en-US" b="1" i="1" dirty="0" smtClean="0">
                <a:solidFill>
                  <a:srgbClr val="000000"/>
                </a:solidFill>
                <a:effectLst/>
                <a:latin typeface="LiberationSerif"/>
              </a:rPr>
              <a:t>chronic nasal symptoms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LiberationSerif"/>
              </a:rPr>
              <a:t>,</a:t>
            </a:r>
          </a:p>
          <a:p>
            <a:endParaRPr lang="en-US" sz="2000" dirty="0">
              <a:solidFill>
                <a:srgbClr val="0000EE"/>
              </a:solidFill>
              <a:latin typeface="LiberationSerif"/>
            </a:endParaRPr>
          </a:p>
          <a:p>
            <a:r>
              <a:rPr lang="en-US" b="0" i="0" dirty="0" smtClean="0">
                <a:solidFill>
                  <a:srgbClr val="000000"/>
                </a:solidFill>
                <a:effectLst/>
                <a:latin typeface="LiberationSerif"/>
              </a:rPr>
              <a:t>evidence of </a:t>
            </a:r>
            <a:r>
              <a:rPr lang="en-US" b="1" i="0" dirty="0" smtClean="0">
                <a:solidFill>
                  <a:srgbClr val="000000"/>
                </a:solidFill>
                <a:effectLst/>
                <a:latin typeface="LiberationSerif"/>
              </a:rPr>
              <a:t>sinusitis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LiberationSerif"/>
              </a:rPr>
              <a:t> on sinus computed tomography (CT) is present in </a:t>
            </a:r>
            <a:r>
              <a:rPr lang="en-US" b="1" i="0" dirty="0" smtClean="0">
                <a:solidFill>
                  <a:srgbClr val="000000"/>
                </a:solidFill>
                <a:effectLst/>
                <a:latin typeface="LiberationSerif"/>
              </a:rPr>
              <a:t>most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LiberationSerif"/>
              </a:rPr>
              <a:t> patients with </a:t>
            </a:r>
            <a:r>
              <a:rPr lang="en-US" b="1" i="0" dirty="0" smtClean="0">
                <a:solidFill>
                  <a:srgbClr val="000000"/>
                </a:solidFill>
                <a:effectLst/>
                <a:latin typeface="LiberationSerif"/>
              </a:rPr>
              <a:t>severe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LiberationSerif"/>
              </a:rPr>
              <a:t> asthma. </a:t>
            </a:r>
          </a:p>
        </p:txBody>
      </p:sp>
    </p:spTree>
    <p:extLst>
      <p:ext uri="{BB962C8B-B14F-4D97-AF65-F5344CB8AC3E}">
        <p14:creationId xmlns:p14="http://schemas.microsoft.com/office/powerpoint/2010/main" val="543003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000000"/>
                </a:solidFill>
                <a:latin typeface="LiberationSerif"/>
              </a:rPr>
              <a:t>Nasal </a:t>
            </a:r>
            <a:r>
              <a:rPr lang="en-US" b="1" dirty="0">
                <a:solidFill>
                  <a:srgbClr val="FF0000"/>
                </a:solidFill>
                <a:latin typeface="LiberationSerif"/>
              </a:rPr>
              <a:t>polyps</a:t>
            </a:r>
            <a:r>
              <a:rPr lang="en-US" dirty="0">
                <a:solidFill>
                  <a:srgbClr val="FF0000"/>
                </a:solidFill>
                <a:latin typeface="LiberationSerif"/>
              </a:rPr>
              <a:t> </a:t>
            </a:r>
            <a:r>
              <a:rPr lang="en-US" dirty="0">
                <a:solidFill>
                  <a:srgbClr val="000000"/>
                </a:solidFill>
                <a:latin typeface="LiberationSerif"/>
              </a:rPr>
              <a:t>are also found</a:t>
            </a:r>
            <a:r>
              <a:rPr lang="en-US" dirty="0">
                <a:solidFill>
                  <a:prstClr val="black"/>
                </a:solidFill>
              </a:rPr>
              <a:t> 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b="0" i="0" dirty="0" smtClean="0">
                <a:solidFill>
                  <a:srgbClr val="000000"/>
                </a:solidFill>
                <a:effectLst/>
                <a:latin typeface="LiberationSerif"/>
              </a:rPr>
              <a:t>in about </a:t>
            </a:r>
            <a:r>
              <a:rPr lang="en-US" b="1" i="0" dirty="0" smtClean="0">
                <a:solidFill>
                  <a:srgbClr val="FF0000"/>
                </a:solidFill>
                <a:effectLst/>
                <a:latin typeface="LiberationSerif"/>
              </a:rPr>
              <a:t>4%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LiberationSerif"/>
              </a:rPr>
              <a:t> of the </a:t>
            </a:r>
            <a:r>
              <a:rPr lang="en-US" b="0" i="0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Serif"/>
              </a:rPr>
              <a:t>asthmatic </a:t>
            </a:r>
            <a:r>
              <a:rPr lang="en-US" b="0" i="0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Serif"/>
              </a:rPr>
              <a:t>population</a:t>
            </a:r>
          </a:p>
          <a:p>
            <a:pPr lvl="0"/>
            <a:endParaRPr lang="en-US" b="0" i="0" dirty="0" smtClean="0">
              <a:solidFill>
                <a:srgbClr val="000000"/>
              </a:solidFill>
              <a:effectLst/>
              <a:latin typeface="LiberationSerif"/>
            </a:endParaRPr>
          </a:p>
          <a:p>
            <a:pPr lvl="0"/>
            <a:r>
              <a:rPr lang="en-US" b="0" i="0" dirty="0" smtClean="0">
                <a:solidFill>
                  <a:srgbClr val="000000"/>
                </a:solidFill>
                <a:effectLst/>
                <a:latin typeface="LiberationSerif"/>
              </a:rPr>
              <a:t> and in about 15% of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LiberationSerif"/>
              </a:rPr>
              <a:t>nonatopic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LiberationSerif"/>
              </a:rPr>
              <a:t> patients</a:t>
            </a:r>
            <a:br>
              <a:rPr lang="en-US" b="0" i="0" dirty="0" smtClean="0">
                <a:solidFill>
                  <a:srgbClr val="000000"/>
                </a:solidFill>
                <a:effectLst/>
                <a:latin typeface="LiberationSerif"/>
              </a:rPr>
            </a:br>
            <a:r>
              <a:rPr lang="en-US" b="0" i="0" dirty="0" smtClean="0">
                <a:solidFill>
                  <a:srgbClr val="000000"/>
                </a:solidFill>
                <a:effectLst/>
                <a:latin typeface="LiberationSerif"/>
              </a:rPr>
              <a:t>with asthma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265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0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Serif"/>
              </a:rPr>
              <a:t>Lower airway inflammation 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LiberationSerif"/>
              </a:rPr>
              <a:t>can be observed </a:t>
            </a:r>
            <a:r>
              <a:rPr lang="en-US" b="0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Serif"/>
              </a:rPr>
              <a:t>in patients with nasal polyps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LiberationSerif"/>
              </a:rPr>
              <a:t>, </a:t>
            </a:r>
            <a:r>
              <a:rPr lang="en-US" b="0" i="0" dirty="0" smtClean="0">
                <a:solidFill>
                  <a:srgbClr val="FF0000"/>
                </a:solidFill>
                <a:effectLst/>
                <a:latin typeface="LiberationSerif"/>
              </a:rPr>
              <a:t>even without 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LiberationSerif"/>
              </a:rPr>
              <a:t>evidence of asthma.</a:t>
            </a:r>
          </a:p>
          <a:p>
            <a:r>
              <a:rPr lang="en-US" b="0" i="0" dirty="0" smtClean="0">
                <a:solidFill>
                  <a:srgbClr val="000000"/>
                </a:solidFill>
                <a:effectLst/>
                <a:latin typeface="LiberationSerif"/>
              </a:rPr>
              <a:t>The “</a:t>
            </a:r>
            <a:r>
              <a:rPr lang="en-US" b="1" i="0" dirty="0" smtClean="0">
                <a:solidFill>
                  <a:srgbClr val="FF0000"/>
                </a:solidFill>
                <a:effectLst/>
                <a:latin typeface="LiberationSerif"/>
              </a:rPr>
              <a:t>united airways” hypothesis 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LiberationSerif"/>
              </a:rPr>
              <a:t>is</a:t>
            </a:r>
            <a:br>
              <a:rPr lang="en-US" b="0" i="0" dirty="0" smtClean="0">
                <a:solidFill>
                  <a:srgbClr val="000000"/>
                </a:solidFill>
                <a:effectLst/>
                <a:latin typeface="LiberationSerif"/>
              </a:rPr>
            </a:br>
            <a:r>
              <a:rPr lang="en-US" b="0" i="0" dirty="0" smtClean="0">
                <a:solidFill>
                  <a:srgbClr val="000000"/>
                </a:solidFill>
                <a:effectLst/>
                <a:latin typeface="LiberationSerif"/>
              </a:rPr>
              <a:t>based on the concept of “</a:t>
            </a:r>
            <a:r>
              <a:rPr lang="en-US" b="1" i="0" dirty="0" smtClean="0">
                <a:solidFill>
                  <a:srgbClr val="000000"/>
                </a:solidFill>
                <a:effectLst/>
                <a:latin typeface="LiberationSerif"/>
              </a:rPr>
              <a:t>one airway, one disease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LiberationSerif"/>
              </a:rPr>
              <a:t>”—suggesting that upper and lower airway diseases are both manifestations of the same inflammatory</a:t>
            </a:r>
            <a:br>
              <a:rPr lang="en-US" b="0" i="0" dirty="0" smtClean="0">
                <a:solidFill>
                  <a:srgbClr val="000000"/>
                </a:solidFill>
                <a:effectLst/>
                <a:latin typeface="LiberationSerif"/>
              </a:rPr>
            </a:br>
            <a:r>
              <a:rPr lang="en-US" b="0" i="0" dirty="0" smtClean="0">
                <a:solidFill>
                  <a:srgbClr val="000000"/>
                </a:solidFill>
                <a:effectLst/>
                <a:latin typeface="LiberationSerif"/>
              </a:rPr>
              <a:t>disorder</a:t>
            </a:r>
            <a:r>
              <a:rPr lang="en-US" dirty="0" smtClean="0"/>
              <a:t> .</a:t>
            </a:r>
          </a:p>
          <a:p>
            <a:r>
              <a:rPr lang="en-US" dirty="0" smtClean="0"/>
              <a:t> </a:t>
            </a:r>
            <a:r>
              <a:rPr lang="en-US" dirty="0"/>
              <a:t>In this regard, we now have evidence that the lower and upper </a:t>
            </a:r>
            <a:r>
              <a:rPr lang="en-US" dirty="0" smtClean="0"/>
              <a:t>airways significantly </a:t>
            </a:r>
            <a:r>
              <a:rPr lang="en-US" dirty="0"/>
              <a:t>influence each other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046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0" i="1" dirty="0" smtClean="0">
                <a:solidFill>
                  <a:srgbClr val="FF0000"/>
                </a:solidFill>
                <a:effectLst/>
                <a:latin typeface="MyriadPro-Regular"/>
              </a:rPr>
              <a:t>Other mechanisms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MyriadPro-Regular"/>
              </a:rPr>
              <a:t>, such as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MyriadPro-Regular"/>
              </a:rPr>
              <a:t>nosepharynx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MyriadPro-Regular"/>
              </a:rPr>
              <a:t>-bronchial reflexes, altered breathing patterns, inhalation of polluted or cold air, and post-nasal drip, may further aggravate the inflammatory disease from upper to lower airways.</a:t>
            </a:r>
          </a:p>
          <a:p>
            <a:r>
              <a:rPr lang="en-US" b="0" i="0" dirty="0" smtClean="0">
                <a:solidFill>
                  <a:srgbClr val="000000"/>
                </a:solidFill>
                <a:effectLst/>
                <a:latin typeface="MyriadPro-Regular"/>
              </a:rPr>
              <a:t> However, they did not result in being the primary determinant of comorbidity between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MyriadPro-Regular"/>
              </a:rPr>
              <a:t>CRSwNP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MyriadPro-Regular"/>
              </a:rPr>
              <a:t> and asthma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454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 smtClean="0">
                <a:solidFill>
                  <a:srgbClr val="000000"/>
                </a:solidFill>
                <a:effectLst/>
                <a:latin typeface="MyriadPro-Regular"/>
              </a:rPr>
              <a:t>Chronic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MyriadPro-Regular"/>
              </a:rPr>
              <a:t>rhinosinusitis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MyriadPro-Regular"/>
              </a:rPr>
              <a:t> (</a:t>
            </a:r>
            <a:r>
              <a:rPr lang="en-US" b="0" i="0" dirty="0" smtClean="0">
                <a:solidFill>
                  <a:srgbClr val="FF0000"/>
                </a:solidFill>
                <a:effectLst/>
                <a:latin typeface="MyriadPro-Regular"/>
              </a:rPr>
              <a:t>CRS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MyriadPro-Regular"/>
              </a:rPr>
              <a:t>) is </a:t>
            </a:r>
            <a:r>
              <a:rPr lang="en-US" b="0" i="0" dirty="0" smtClean="0">
                <a:solidFill>
                  <a:srgbClr val="FF0000"/>
                </a:solidFill>
                <a:effectLst/>
                <a:latin typeface="MyriadPro-Regular"/>
              </a:rPr>
              <a:t>defined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MyriadPro-Regular"/>
              </a:rPr>
              <a:t> as an inflammatory disorder of the nose and the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MyriadPro-Regular"/>
              </a:rPr>
              <a:t>paranasal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MyriadPro-Regular"/>
              </a:rPr>
              <a:t> sinuses that lasts</a:t>
            </a:r>
            <a:br>
              <a:rPr lang="en-US" b="0" i="0" dirty="0" smtClean="0">
                <a:solidFill>
                  <a:srgbClr val="000000"/>
                </a:solidFill>
                <a:effectLst/>
                <a:latin typeface="MyriadPro-Regular"/>
              </a:rPr>
            </a:br>
            <a:r>
              <a:rPr lang="en-US" b="0" i="0" dirty="0" smtClean="0">
                <a:solidFill>
                  <a:srgbClr val="FF0000"/>
                </a:solidFill>
                <a:effectLst/>
                <a:latin typeface="MyriadPro-Regular"/>
              </a:rPr>
              <a:t>12 weeks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MyriadPro-Regular"/>
              </a:rPr>
              <a:t> or longer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4667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 smtClean="0">
                <a:solidFill>
                  <a:srgbClr val="000000"/>
                </a:solidFill>
                <a:effectLst/>
                <a:latin typeface="MyriadPro-Regular"/>
              </a:rPr>
              <a:t>CRS consists of </a:t>
            </a:r>
            <a:r>
              <a:rPr lang="en-US" b="0" i="0" dirty="0" smtClean="0">
                <a:solidFill>
                  <a:srgbClr val="FF0000"/>
                </a:solidFill>
                <a:effectLst/>
                <a:latin typeface="MyriadPro-Regular"/>
              </a:rPr>
              <a:t>two main phenotypes 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MyriadPro-Regular"/>
              </a:rPr>
              <a:t>based on endoscopy and computed tomography (CT) findings:</a:t>
            </a:r>
          </a:p>
          <a:p>
            <a:r>
              <a:rPr lang="en-US" b="0" i="0" dirty="0" err="1" smtClean="0">
                <a:solidFill>
                  <a:srgbClr val="000000"/>
                </a:solidFill>
                <a:effectLst/>
                <a:latin typeface="MyriadPro-Regular"/>
              </a:rPr>
              <a:t>CRSwNP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MyriadPro-Regular"/>
              </a:rPr>
              <a:t> </a:t>
            </a:r>
          </a:p>
          <a:p>
            <a:r>
              <a:rPr lang="en-US" b="0" i="0" dirty="0" smtClean="0">
                <a:solidFill>
                  <a:srgbClr val="000000"/>
                </a:solidFill>
                <a:effectLst/>
                <a:latin typeface="MyriadPro-Regular"/>
              </a:rPr>
              <a:t>CRS without nasal polyps (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MyriadPro-Regular"/>
              </a:rPr>
              <a:t>CRSsNP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MyriadPro-Regular"/>
              </a:rPr>
              <a:t>)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1204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1262063"/>
            <a:ext cx="8181975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95788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713" y="481013"/>
            <a:ext cx="5362575" cy="589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95458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0" dirty="0" err="1" smtClean="0">
                <a:solidFill>
                  <a:srgbClr val="FF0000"/>
                </a:solidFill>
                <a:effectLst/>
                <a:latin typeface="MyriadPro-Regular"/>
              </a:rPr>
              <a:t>CRSwNP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MyriadPro-Regular"/>
              </a:rPr>
              <a:t> is frequently associated with asthma:</a:t>
            </a:r>
          </a:p>
          <a:p>
            <a:r>
              <a:rPr lang="en-US" b="0" i="0" dirty="0" smtClean="0">
                <a:solidFill>
                  <a:srgbClr val="000000"/>
                </a:solidFill>
                <a:effectLst/>
                <a:latin typeface="MyriadPro-Regular"/>
              </a:rPr>
              <a:t> among these patients, from </a:t>
            </a:r>
            <a:r>
              <a:rPr lang="en-US" b="0" i="0" dirty="0" smtClean="0">
                <a:solidFill>
                  <a:srgbClr val="FF0000"/>
                </a:solidFill>
                <a:effectLst/>
                <a:latin typeface="MyriadPro-Regular"/>
              </a:rPr>
              <a:t>30% to 70% have asthma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346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LiberationSerif"/>
              </a:rPr>
              <a:t>comorbidities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0" i="0" dirty="0" smtClean="0">
                <a:solidFill>
                  <a:srgbClr val="000000"/>
                </a:solidFill>
                <a:effectLst/>
                <a:latin typeface="LiberationSerif"/>
              </a:rPr>
              <a:t>rhinitis, sinusitis,</a:t>
            </a:r>
          </a:p>
          <a:p>
            <a:r>
              <a:rPr lang="en-US" b="0" i="0" dirty="0" smtClean="0">
                <a:solidFill>
                  <a:srgbClr val="000000"/>
                </a:solidFill>
                <a:effectLst/>
                <a:latin typeface="LiberationSerif"/>
              </a:rPr>
              <a:t>GERD,</a:t>
            </a:r>
          </a:p>
          <a:p>
            <a:r>
              <a:rPr lang="en-US" b="0" i="0" dirty="0" smtClean="0">
                <a:solidFill>
                  <a:srgbClr val="000000"/>
                </a:solidFill>
                <a:effectLst/>
                <a:latin typeface="LiberationSerif"/>
              </a:rPr>
              <a:t>Obstructive sleep apnea (OSA),</a:t>
            </a:r>
          </a:p>
          <a:p>
            <a:r>
              <a:rPr lang="en-US" b="0" i="0" dirty="0" smtClean="0">
                <a:solidFill>
                  <a:srgbClr val="000000"/>
                </a:solidFill>
                <a:effectLst/>
                <a:latin typeface="LiberationSerif"/>
              </a:rPr>
              <a:t>Hormonal disorders, and </a:t>
            </a:r>
          </a:p>
          <a:p>
            <a:r>
              <a:rPr lang="en-US" b="0" i="0" dirty="0" smtClean="0">
                <a:solidFill>
                  <a:srgbClr val="000000"/>
                </a:solidFill>
                <a:effectLst/>
                <a:latin typeface="LiberationSerif"/>
              </a:rPr>
              <a:t>Psychological disturbances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3207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  <a:effectLst/>
                <a:latin typeface="MyriadPro-Regular"/>
              </a:rPr>
              <a:t>Conversely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MyriadPro-Regular"/>
              </a:rPr>
              <a:t>, </a:t>
            </a:r>
            <a:r>
              <a:rPr lang="en-US" b="1" i="0" dirty="0" smtClean="0">
                <a:solidFill>
                  <a:srgbClr val="000000"/>
                </a:solidFill>
                <a:effectLst/>
                <a:latin typeface="MyriadPro-Regular"/>
              </a:rPr>
              <a:t>patients with asthma 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MyriadPro-Regular"/>
              </a:rPr>
              <a:t>have been reported to have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MyriadPro-Regular"/>
              </a:rPr>
              <a:t>CRSwNP</a:t>
            </a:r>
            <a:r>
              <a:rPr lang="en-US" dirty="0">
                <a:solidFill>
                  <a:srgbClr val="000000"/>
                </a:solidFill>
                <a:latin typeface="MyriadPro-Regular"/>
              </a:rPr>
              <a:t>, ranging from </a:t>
            </a:r>
            <a:r>
              <a:rPr lang="en-US" dirty="0" smtClean="0">
                <a:solidFill>
                  <a:srgbClr val="000000"/>
                </a:solidFill>
                <a:latin typeface="MyriadPro-Regular"/>
              </a:rPr>
              <a:t>:</a:t>
            </a:r>
            <a:endParaRPr lang="en-US" b="0" i="0" dirty="0" smtClean="0">
              <a:solidFill>
                <a:srgbClr val="000000"/>
              </a:solidFill>
              <a:effectLst/>
              <a:latin typeface="MyriadPro-Regular"/>
            </a:endParaRPr>
          </a:p>
          <a:p>
            <a:r>
              <a:rPr lang="en-US" b="0" i="1" dirty="0" smtClean="0">
                <a:solidFill>
                  <a:srgbClr val="000000"/>
                </a:solidFill>
                <a:effectLst/>
                <a:latin typeface="MyriadPro-Regular"/>
              </a:rPr>
              <a:t>10%-30% in </a:t>
            </a:r>
            <a:r>
              <a:rPr lang="en-US" b="1" i="1" dirty="0" smtClean="0">
                <a:solidFill>
                  <a:srgbClr val="000000"/>
                </a:solidFill>
                <a:effectLst/>
                <a:latin typeface="MyriadPro-Regular"/>
              </a:rPr>
              <a:t>mild</a:t>
            </a:r>
            <a:r>
              <a:rPr lang="en-US" b="0" i="1" dirty="0" smtClean="0">
                <a:solidFill>
                  <a:srgbClr val="000000"/>
                </a:solidFill>
                <a:effectLst/>
                <a:latin typeface="MyriadPro-Regular"/>
              </a:rPr>
              <a:t> asthma</a:t>
            </a:r>
          </a:p>
          <a:p>
            <a:r>
              <a:rPr lang="en-US" b="0" i="1" dirty="0" smtClean="0">
                <a:solidFill>
                  <a:srgbClr val="000000"/>
                </a:solidFill>
                <a:effectLst/>
                <a:latin typeface="MyriadPro-Regular"/>
              </a:rPr>
              <a:t>70%-90% in </a:t>
            </a:r>
            <a:r>
              <a:rPr lang="en-US" b="1" i="1" dirty="0" smtClean="0">
                <a:solidFill>
                  <a:srgbClr val="000000"/>
                </a:solidFill>
                <a:effectLst/>
                <a:latin typeface="MyriadPro-Regular"/>
              </a:rPr>
              <a:t>severe</a:t>
            </a:r>
            <a:r>
              <a:rPr lang="en-US" b="0" i="1" dirty="0" smtClean="0">
                <a:solidFill>
                  <a:srgbClr val="000000"/>
                </a:solidFill>
                <a:effectLst/>
                <a:latin typeface="MyriadPro-Regular"/>
              </a:rPr>
              <a:t> asthma</a:t>
            </a:r>
            <a:r>
              <a:rPr lang="en-US" i="1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4271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0" i="0" dirty="0" smtClean="0">
                <a:solidFill>
                  <a:srgbClr val="FF0000"/>
                </a:solidFill>
                <a:effectLst/>
                <a:latin typeface="MyriadPro-Regular"/>
              </a:rPr>
              <a:t>a subset of patients with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MyriadPro-Regular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MyriadPro-Regular"/>
              </a:rPr>
              <a:t>CRSwNP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MyriadPro-Regular"/>
              </a:rPr>
              <a:t> and asthma who also develop upper and/or lower respiratory tract symptoms following the ingestion of medications that inhibit the</a:t>
            </a:r>
            <a:r>
              <a:rPr lang="en-US" dirty="0" smtClean="0"/>
              <a:t> 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MyriadPro-Regular"/>
              </a:rPr>
              <a:t>cycloygenase-1 enzyme, such as aspirin and other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MyriadPro-Regular"/>
              </a:rPr>
              <a:t>nonsteroidal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MyriadPro-Regular"/>
              </a:rPr>
              <a:t> anti-inflammatory drugs (NSAIDs) . Such patients have aspirin-exacerbated respiratory disease (</a:t>
            </a:r>
            <a:r>
              <a:rPr lang="en-US" b="1" i="0" dirty="0" smtClean="0">
                <a:solidFill>
                  <a:srgbClr val="FF0000"/>
                </a:solidFill>
                <a:effectLst/>
                <a:latin typeface="MyriadPro-Regular"/>
              </a:rPr>
              <a:t>AERD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MyriadPro-Regular"/>
              </a:rPr>
              <a:t>). </a:t>
            </a:r>
          </a:p>
          <a:p>
            <a:r>
              <a:rPr lang="en-US" b="0" i="0" dirty="0" smtClean="0">
                <a:solidFill>
                  <a:srgbClr val="000000"/>
                </a:solidFill>
                <a:effectLst/>
                <a:latin typeface="MyriadPro-Regular"/>
              </a:rPr>
              <a:t>This entity is the most serious and recurrent clinical form of NP associated with severe asthma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9469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MyriadPro-Bold"/>
              </a:rPr>
              <a:t>Novel therapeutic</a:t>
            </a:r>
            <a:r>
              <a:rPr lang="en-US" b="1" dirty="0">
                <a:solidFill>
                  <a:srgbClr val="5478B4"/>
                </a:solidFill>
                <a:latin typeface="MyriadPro-Bold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MyriadPro-Bold"/>
              </a:rPr>
              <a:t>approaches</a:t>
            </a:r>
            <a:r>
              <a:rPr lang="en-US" b="1" dirty="0">
                <a:solidFill>
                  <a:srgbClr val="5478B4"/>
                </a:solidFill>
                <a:latin typeface="MyriadPro-Bold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MyriadPro-Bold"/>
              </a:rPr>
              <a:t>with </a:t>
            </a:r>
            <a:r>
              <a:rPr lang="en-US" b="1" i="1" dirty="0">
                <a:solidFill>
                  <a:srgbClr val="FFFF00"/>
                </a:solidFill>
                <a:latin typeface="MyriadPro-Bold"/>
              </a:rPr>
              <a:t>biologics</a:t>
            </a:r>
            <a:endParaRPr lang="en-US" i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2362200"/>
            <a:ext cx="81915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66899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19425"/>
            <a:ext cx="82296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4764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2771775"/>
            <a:ext cx="81534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90299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b="1" dirty="0" smtClean="0"/>
              <a:t>Allergic rhinitis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AR is </a:t>
            </a:r>
            <a:r>
              <a:rPr lang="en-US" i="1" u="sng" dirty="0"/>
              <a:t>the most common allergic disease </a:t>
            </a:r>
            <a:r>
              <a:rPr lang="en-US" dirty="0"/>
              <a:t>in the world. </a:t>
            </a:r>
            <a:endParaRPr lang="en-US" dirty="0" smtClean="0"/>
          </a:p>
          <a:p>
            <a:r>
              <a:rPr lang="en-US" dirty="0" smtClean="0"/>
              <a:t>AR </a:t>
            </a:r>
            <a:r>
              <a:rPr lang="en-US" dirty="0"/>
              <a:t>is an </a:t>
            </a:r>
            <a:r>
              <a:rPr lang="en-US" b="1" dirty="0"/>
              <a:t>important comorbidity </a:t>
            </a:r>
            <a:r>
              <a:rPr lang="en-US" dirty="0"/>
              <a:t>in </a:t>
            </a:r>
            <a:r>
              <a:rPr lang="en-US" dirty="0" smtClean="0"/>
              <a:t>asthma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5660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/>
              <a:t>Allergen immunotherapy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beneficial in </a:t>
            </a:r>
            <a:r>
              <a:rPr lang="en-US" dirty="0"/>
              <a:t>the management of AR and</a:t>
            </a:r>
            <a:r>
              <a:rPr lang="en-US" dirty="0" smtClean="0"/>
              <a:t> </a:t>
            </a:r>
            <a:r>
              <a:rPr lang="en-US" b="1" dirty="0"/>
              <a:t>can reduce or stop development of asthma</a:t>
            </a:r>
            <a:r>
              <a:rPr lang="en-US" dirty="0"/>
              <a:t> in </a:t>
            </a:r>
            <a:r>
              <a:rPr lang="en-US" dirty="0" smtClean="0"/>
              <a:t>allergy to </a:t>
            </a:r>
            <a:r>
              <a:rPr lang="en-US" dirty="0"/>
              <a:t>certain inhalants (dust, grass, tree, and ragweed</a:t>
            </a:r>
            <a:r>
              <a:rPr lang="en-US" dirty="0" smtClean="0"/>
              <a:t>)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4138869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en-US" b="1" i="0" dirty="0" err="1" smtClean="0">
                <a:solidFill>
                  <a:srgbClr val="2C5E6D"/>
                </a:solidFill>
                <a:effectLst/>
                <a:latin typeface="Arial-BoldMT"/>
              </a:rPr>
              <a:t>Gastroesophageal</a:t>
            </a:r>
            <a:r>
              <a:rPr lang="en-US" b="1" i="0" dirty="0" smtClean="0">
                <a:solidFill>
                  <a:srgbClr val="2C5E6D"/>
                </a:solidFill>
                <a:effectLst/>
                <a:latin typeface="Arial-BoldMT"/>
              </a:rPr>
              <a:t> Reflux Disease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1" dirty="0" smtClean="0">
                <a:solidFill>
                  <a:srgbClr val="FF0000"/>
                </a:solidFill>
                <a:effectLst/>
                <a:latin typeface="LiberationSerif"/>
              </a:rPr>
              <a:t>GERD-related symptoms 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LiberationSerif"/>
              </a:rPr>
              <a:t>are also more common </a:t>
            </a:r>
            <a:r>
              <a:rPr lang="en-US" b="0" i="0" dirty="0" smtClean="0">
                <a:solidFill>
                  <a:srgbClr val="FF0000"/>
                </a:solidFill>
                <a:effectLst/>
                <a:latin typeface="LiberationSerif"/>
              </a:rPr>
              <a:t>in patients with asthma 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LiberationSerif"/>
              </a:rPr>
              <a:t>than in</a:t>
            </a:r>
            <a:br>
              <a:rPr lang="en-US" b="0" i="0" dirty="0" smtClean="0">
                <a:solidFill>
                  <a:srgbClr val="000000"/>
                </a:solidFill>
                <a:effectLst/>
                <a:latin typeface="LiberationSerif"/>
              </a:rPr>
            </a:br>
            <a:r>
              <a:rPr lang="en-US" b="0" i="0" dirty="0" smtClean="0">
                <a:solidFill>
                  <a:srgbClr val="000000"/>
                </a:solidFill>
                <a:effectLst/>
                <a:latin typeface="LiberationSerif"/>
              </a:rPr>
              <a:t>the general population, with an estimated prevalence varying from </a:t>
            </a:r>
            <a:r>
              <a:rPr lang="en-US" b="1" i="0" dirty="0" smtClean="0">
                <a:solidFill>
                  <a:srgbClr val="FF0000"/>
                </a:solidFill>
                <a:effectLst/>
                <a:latin typeface="LiberationSerif"/>
              </a:rPr>
              <a:t>30% to 90%.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9841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 smtClean="0">
                <a:solidFill>
                  <a:srgbClr val="000000"/>
                </a:solidFill>
                <a:effectLst/>
                <a:latin typeface="LiberationSerif"/>
              </a:rPr>
              <a:t>GERD can affect asthma through its </a:t>
            </a:r>
            <a:r>
              <a:rPr lang="en-US" b="0" i="0" dirty="0" smtClean="0">
                <a:solidFill>
                  <a:srgbClr val="FF0000"/>
                </a:solidFill>
                <a:effectLst/>
                <a:latin typeface="LiberationSerif"/>
              </a:rPr>
              <a:t>direct effects on airway function </a:t>
            </a:r>
            <a:r>
              <a:rPr lang="en-US" b="1" i="0" dirty="0" smtClean="0">
                <a:solidFill>
                  <a:srgbClr val="000000"/>
                </a:solidFill>
                <a:effectLst/>
                <a:latin typeface="LiberationSerif"/>
              </a:rPr>
              <a:t>or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LiberationSerif"/>
              </a:rPr>
              <a:t> </a:t>
            </a:r>
            <a:r>
              <a:rPr lang="en-US" b="0" i="0" dirty="0" smtClean="0">
                <a:solidFill>
                  <a:srgbClr val="FF0000"/>
                </a:solidFill>
                <a:effectLst/>
                <a:latin typeface="LiberationSerif"/>
              </a:rPr>
              <a:t>via</a:t>
            </a:r>
            <a:br>
              <a:rPr lang="en-US" b="0" i="0" dirty="0" smtClean="0">
                <a:solidFill>
                  <a:srgbClr val="FF0000"/>
                </a:solidFill>
                <a:effectLst/>
                <a:latin typeface="LiberationSerif"/>
              </a:rPr>
            </a:br>
            <a:r>
              <a:rPr lang="en-US" b="0" i="0" dirty="0" smtClean="0">
                <a:solidFill>
                  <a:srgbClr val="FF0000"/>
                </a:solidFill>
                <a:effectLst/>
                <a:latin typeface="LiberationSerif"/>
              </a:rPr>
              <a:t>aspiration-induced </a:t>
            </a:r>
            <a:r>
              <a:rPr lang="en-US" b="0" i="0" dirty="0" smtClean="0">
                <a:solidFill>
                  <a:srgbClr val="FF0000"/>
                </a:solidFill>
                <a:effectLst/>
                <a:latin typeface="LiberationSerif"/>
              </a:rPr>
              <a:t>inflammation</a:t>
            </a:r>
          </a:p>
          <a:p>
            <a:endParaRPr lang="en-US" b="0" i="0" dirty="0" smtClean="0">
              <a:solidFill>
                <a:srgbClr val="FF0000"/>
              </a:solidFill>
              <a:effectLst/>
              <a:latin typeface="LiberationSerif"/>
            </a:endParaRPr>
          </a:p>
          <a:p>
            <a:r>
              <a:rPr lang="en-US" b="0" i="0" dirty="0" smtClean="0">
                <a:solidFill>
                  <a:srgbClr val="000000"/>
                </a:solidFill>
                <a:effectLst/>
                <a:latin typeface="LiberationSerif"/>
              </a:rPr>
              <a:t> However, bronchoconstriction </a:t>
            </a:r>
            <a:r>
              <a:rPr lang="en-US" b="0" i="0" dirty="0" smtClean="0">
                <a:solidFill>
                  <a:srgbClr val="FF0000"/>
                </a:solidFill>
                <a:effectLst/>
                <a:latin typeface="LiberationSerif"/>
              </a:rPr>
              <a:t>can also 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LiberationSerif"/>
              </a:rPr>
              <a:t>induce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LiberationSerif"/>
              </a:rPr>
              <a:t>gastroesophageal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LiberationSerif"/>
              </a:rPr>
              <a:t> reflux.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2994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 smtClean="0">
                <a:solidFill>
                  <a:srgbClr val="000000"/>
                </a:solidFill>
                <a:effectLst/>
                <a:latin typeface="LiberationSerif"/>
              </a:rPr>
              <a:t>The benefits of treatment of GERD on asthma outcomes are variable.</a:t>
            </a:r>
          </a:p>
          <a:p>
            <a:r>
              <a:rPr lang="en-US" b="0" i="0" dirty="0" smtClean="0">
                <a:solidFill>
                  <a:srgbClr val="000000"/>
                </a:solidFill>
                <a:effectLst/>
                <a:latin typeface="LiberationSerif"/>
              </a:rPr>
              <a:t> In general, </a:t>
            </a:r>
            <a:r>
              <a:rPr lang="en-US" b="1" i="0" dirty="0" smtClean="0">
                <a:solidFill>
                  <a:srgbClr val="FF0000"/>
                </a:solidFill>
                <a:effectLst/>
                <a:latin typeface="LiberationSerif"/>
              </a:rPr>
              <a:t>no benefit 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LiberationSerif"/>
              </a:rPr>
              <a:t>is seen on asthma </a:t>
            </a:r>
            <a:r>
              <a:rPr lang="en-US" b="0" i="0" dirty="0" smtClean="0">
                <a:solidFill>
                  <a:srgbClr val="FF0000"/>
                </a:solidFill>
                <a:effectLst/>
                <a:latin typeface="LiberationSerif"/>
              </a:rPr>
              <a:t>in treating asymptomatic GERD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312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این بیماریها یا ممکن است پاتوفیزیولوژی مشترکی با آسم داسته باشند ویا اینکه روی کنترل آسم و پاسخ  دهی آن به درمان تاثیر داشته باشند.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5304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 smtClean="0">
                <a:solidFill>
                  <a:srgbClr val="FF0000"/>
                </a:solidFill>
                <a:effectLst/>
                <a:latin typeface="LiberationSerif"/>
              </a:rPr>
              <a:t>For symptomatic patients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LiberationSerif"/>
              </a:rPr>
              <a:t>, a trial of treatment can be attempted, especially if nighttime symptoms are present, because a few studies have shown a small benefit in asthma outcome with </a:t>
            </a:r>
            <a:r>
              <a:rPr lang="en-US" b="1" i="0" dirty="0" smtClean="0">
                <a:solidFill>
                  <a:srgbClr val="FF0000"/>
                </a:solidFill>
                <a:effectLst/>
                <a:latin typeface="LiberationSerif"/>
              </a:rPr>
              <a:t>proton-pump 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LiberationSerif"/>
              </a:rPr>
              <a:t>therapy in this population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8441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rtl="1"/>
            <a:r>
              <a:rPr lang="fa-IR" smtClean="0"/>
              <a:t>با تشکر از توجه شما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86326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میبایست دقت ویژه ای به تشخیص و درمان این بیماریهای همراه داشت.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28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1543050"/>
            <a:ext cx="7677150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4841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2419350"/>
            <a:ext cx="7648575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5655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676525"/>
            <a:ext cx="7200900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3365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8" y="2200275"/>
            <a:ext cx="7096125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5170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presence of </a:t>
            </a:r>
            <a:r>
              <a:rPr lang="en-US" dirty="0" smtClean="0"/>
              <a:t>upper airway </a:t>
            </a:r>
            <a:r>
              <a:rPr lang="en-US" dirty="0"/>
              <a:t>comorbidities has been associated with poor </a:t>
            </a:r>
            <a:r>
              <a:rPr lang="en-US" dirty="0" smtClean="0"/>
              <a:t>outcomes and </a:t>
            </a:r>
            <a:r>
              <a:rPr lang="en-US" dirty="0"/>
              <a:t>increased healthcare costs in severe </a:t>
            </a:r>
            <a:r>
              <a:rPr lang="en-US" dirty="0" smtClean="0"/>
              <a:t>asthma</a:t>
            </a:r>
          </a:p>
          <a:p>
            <a:pPr algn="r" rtl="1"/>
            <a:r>
              <a:rPr lang="fa-IR" dirty="0" smtClean="0"/>
              <a:t>وجود </a:t>
            </a:r>
            <a:r>
              <a:rPr lang="en-US" dirty="0"/>
              <a:t>upper airway comorbidities </a:t>
            </a:r>
            <a:r>
              <a:rPr lang="fa-IR" dirty="0" smtClean="0"/>
              <a:t> باعث پیش آگهی بد و هزینه های بالای درمان در آسم های شدید  میشود.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9969893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552</Words>
  <Application>Microsoft Office PowerPoint</Application>
  <PresentationFormat>On-screen Show (4:3)</PresentationFormat>
  <Paragraphs>52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Asthma comorbidity</vt:lpstr>
      <vt:lpstr>comorbidities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Rhinosinusitis With or Without Nasal Polyps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Novel therapeutic approaches with biologics</vt:lpstr>
      <vt:lpstr>PowerPoint Presentation</vt:lpstr>
      <vt:lpstr>PowerPoint Presentation</vt:lpstr>
      <vt:lpstr>Allergic rhinitis</vt:lpstr>
      <vt:lpstr>Allergen immunotherapy </vt:lpstr>
      <vt:lpstr>Gastroesophageal Reflux Disease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Asthma comorbidity</dc:title>
  <dc:creator>P</dc:creator>
  <cp:lastModifiedBy>novin</cp:lastModifiedBy>
  <cp:revision>22</cp:revision>
  <dcterms:created xsi:type="dcterms:W3CDTF">2021-08-24T07:19:43Z</dcterms:created>
  <dcterms:modified xsi:type="dcterms:W3CDTF">2021-09-08T14:07:11Z</dcterms:modified>
</cp:coreProperties>
</file>