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7"/>
  </p:notesMasterIdLst>
  <p:sldIdLst>
    <p:sldId id="257" r:id="rId2"/>
    <p:sldId id="274" r:id="rId3"/>
    <p:sldId id="277" r:id="rId4"/>
    <p:sldId id="278" r:id="rId5"/>
    <p:sldId id="279" r:id="rId6"/>
    <p:sldId id="275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81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5" r:id="rId71"/>
    <p:sldId id="334" r:id="rId72"/>
    <p:sldId id="336" r:id="rId73"/>
    <p:sldId id="337" r:id="rId74"/>
    <p:sldId id="338" r:id="rId75"/>
    <p:sldId id="339" r:id="rId7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68" Type="http://schemas.openxmlformats.org/officeDocument/2006/relationships/slide" Target="slides/slide67.xml" /><Relationship Id="rId76" Type="http://schemas.openxmlformats.org/officeDocument/2006/relationships/slide" Target="slides/slide75.xml" /><Relationship Id="rId7" Type="http://schemas.openxmlformats.org/officeDocument/2006/relationships/slide" Target="slides/slide6.xml" /><Relationship Id="rId71" Type="http://schemas.openxmlformats.org/officeDocument/2006/relationships/slide" Target="slides/slide70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slide" Target="slides/slide65.xml" /><Relationship Id="rId74" Type="http://schemas.openxmlformats.org/officeDocument/2006/relationships/slide" Target="slides/slide73.xml" /><Relationship Id="rId79" Type="http://schemas.openxmlformats.org/officeDocument/2006/relationships/viewProps" Target="viewProps.xml" /><Relationship Id="rId5" Type="http://schemas.openxmlformats.org/officeDocument/2006/relationships/slide" Target="slides/slide4.xml" /><Relationship Id="rId61" Type="http://schemas.openxmlformats.org/officeDocument/2006/relationships/slide" Target="slides/slide60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73" Type="http://schemas.openxmlformats.org/officeDocument/2006/relationships/slide" Target="slides/slide72.xml" /><Relationship Id="rId78" Type="http://schemas.openxmlformats.org/officeDocument/2006/relationships/presProps" Target="presProps.xml" /><Relationship Id="rId8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slide" Target="slides/slide68.xml" /><Relationship Id="rId77" Type="http://schemas.openxmlformats.org/officeDocument/2006/relationships/notesMaster" Target="notesMasters/notesMaster1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slide" Target="slides/slide71.xml" /><Relationship Id="rId80" Type="http://schemas.openxmlformats.org/officeDocument/2006/relationships/theme" Target="theme/theme1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slide" Target="slides/slide66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slide" Target="slides/slide69.xml" /><Relationship Id="rId75" Type="http://schemas.openxmlformats.org/officeDocument/2006/relationships/slide" Target="slides/slide74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6AF968-2E9D-4E21-A93D-53054C16BC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AF90C0-5356-4CE5-9B6A-4E740FF0E0B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7F96AB-D5D0-4BAB-9F79-65CBEBDF95E2}" type="datetimeFigureOut">
              <a:rPr lang="en-US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AC7C801-4E3A-420A-AE08-1F5636AD2A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ED33B1B-58B1-4C4F-97E8-4B771F622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6DD252-8E2F-4D52-9468-B96075EA03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3596F-4AEF-4F56-9262-9A208614EC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948E01A-AB50-4CC3-B12F-BE533CD84DE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0CF87584-23B4-45F8-B57B-6C4B7EF17B16}"/>
              </a:ext>
            </a:extLst>
          </p:cNvPr>
          <p:cNvSpPr>
            <a:spLocks noGrp="1" noEditPoints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5F34D78A-5CF8-47B3-A0E8-C11831894EB7}" type="slidenum">
              <a:rPr lang="ar-SA" altLang="en-US">
                <a:latin typeface="Calibri" panose="020F0502020204030204" pitchFamily="34" charset="0"/>
              </a:rPr>
              <a:pPr/>
              <a:t>36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DAF8BBC5-20CF-4E2C-878D-3AC7F384AC98}"/>
              </a:ext>
            </a:extLst>
          </p:cNvPr>
          <p:cNvSpPr>
            <a:spLocks noGrp="1" noRot="1" noChangeAspect="1" noEditPoints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0EC9484E-F5D0-4B5C-9F24-5B4D890FCB5C}"/>
              </a:ext>
            </a:extLst>
          </p:cNvPr>
          <p:cNvSpPr>
            <a:spLocks noGrp="1" noEditPoints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581632E6-8004-42CE-BD6E-CAE9944FA2DF}"/>
              </a:ext>
            </a:extLst>
          </p:cNvPr>
          <p:cNvSpPr>
            <a:spLocks noGrp="1" noEditPoints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AF799679-3659-4636-BDC4-8EF1A05450BC}" type="slidenum">
              <a:rPr kumimoji="1" lang="ar-SA" altLang="zh-CN">
                <a:latin typeface="Times New Roman" panose="02020603050405020304" pitchFamily="18" charset="0"/>
                <a:ea typeface="SimSun" panose="02010600030101010101" pitchFamily="2" charset="-122"/>
              </a:rPr>
              <a:pPr/>
              <a:t>63</a:t>
            </a:fld>
            <a:endParaRPr kumimoji="1" lang="en-US" altLang="zh-CN"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102E4445-B77C-4ABD-8E27-3B76350D47AD}"/>
              </a:ext>
            </a:extLst>
          </p:cNvPr>
          <p:cNvSpPr>
            <a:spLocks noGrp="1" noRot="1" noChangeAspect="1" noEditPoints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9167C7E1-F167-4B24-B28D-ADE9C6B7B199}"/>
              </a:ext>
            </a:extLst>
          </p:cNvPr>
          <p:cNvSpPr>
            <a:spLocks noGrp="1" noEditPoints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5A05C9E4-A6D5-41E0-8903-8D5B281824A2}"/>
              </a:ext>
            </a:extLst>
          </p:cNvPr>
          <p:cNvSpPr>
            <a:spLocks noGrp="1" noEditPoints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AE105038-2487-457A-9907-551BB6C74719}" type="slidenum">
              <a:rPr kumimoji="1" lang="ar-SA" altLang="zh-CN">
                <a:latin typeface="Times New Roman" panose="02020603050405020304" pitchFamily="18" charset="0"/>
                <a:ea typeface="SimSun" panose="02010600030101010101" pitchFamily="2" charset="-122"/>
              </a:rPr>
              <a:pPr/>
              <a:t>65</a:t>
            </a:fld>
            <a:endParaRPr kumimoji="1" lang="en-US" altLang="zh-CN"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7C15B3AD-2729-4C85-A219-D862D7CED2A8}"/>
              </a:ext>
            </a:extLst>
          </p:cNvPr>
          <p:cNvSpPr>
            <a:spLocks noGrp="1" noRot="1" noChangeAspect="1" noEditPoints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3541B8F8-5246-49AA-94C6-C6F8C1D88750}"/>
              </a:ext>
            </a:extLst>
          </p:cNvPr>
          <p:cNvSpPr>
            <a:spLocks noGrp="1" noEditPoints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78FACC0E-ED48-4276-9AA9-8B0F67EA63C0}"/>
              </a:ext>
            </a:extLst>
          </p:cNvPr>
          <p:cNvSpPr>
            <a:spLocks noGrp="1" noEditPoints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8533D36E-700D-44A9-AD2D-9D55CB2A42C5}" type="slidenum">
              <a:rPr kumimoji="1" lang="ar-SA" altLang="zh-CN">
                <a:latin typeface="Times New Roman" panose="02020603050405020304" pitchFamily="18" charset="0"/>
                <a:ea typeface="SimSun" panose="02010600030101010101" pitchFamily="2" charset="-122"/>
              </a:rPr>
              <a:pPr/>
              <a:t>67</a:t>
            </a:fld>
            <a:endParaRPr kumimoji="1" lang="en-US" altLang="zh-CN"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F3539C20-7677-4A34-B682-35C2F9C7E066}"/>
              </a:ext>
            </a:extLst>
          </p:cNvPr>
          <p:cNvSpPr>
            <a:spLocks noGrp="1" noRot="1" noChangeAspect="1" noEditPoints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DB8CD536-FC98-454F-840B-849CAA11F0F0}"/>
              </a:ext>
            </a:extLst>
          </p:cNvPr>
          <p:cNvSpPr>
            <a:spLocks noGrp="1" noEditPoints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9DDF0B45-691A-44D1-A0AF-A64F1D56F94C}"/>
              </a:ext>
            </a:extLst>
          </p:cNvPr>
          <p:cNvSpPr>
            <a:spLocks noGrp="1" noEditPoints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2DCF18E4-6F15-43A2-924F-CD2FA13B42F5}" type="slidenum">
              <a:rPr lang="ar-SA" altLang="en-US">
                <a:latin typeface="Calibri" panose="020F0502020204030204" pitchFamily="34" charset="0"/>
              </a:rPr>
              <a:pPr/>
              <a:t>38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5FBEEC62-6348-4782-8670-9330322D8C38}"/>
              </a:ext>
            </a:extLst>
          </p:cNvPr>
          <p:cNvSpPr>
            <a:spLocks noGrp="1" noRot="1" noChangeAspect="1" noEditPoints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2A1F3864-00D0-4DB6-B234-36C60E156E2E}"/>
              </a:ext>
            </a:extLst>
          </p:cNvPr>
          <p:cNvSpPr>
            <a:spLocks noGrp="1" noEditPoints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D248116A-C943-4CE5-A7E8-FFFE3A98BB76}"/>
              </a:ext>
            </a:extLst>
          </p:cNvPr>
          <p:cNvSpPr>
            <a:spLocks noGrp="1" noEditPoints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422C2209-0ED3-4E78-BACA-B37EA5F6A31E}" type="slidenum">
              <a:rPr lang="ar-SA" altLang="en-US">
                <a:latin typeface="Calibri" panose="020F0502020204030204" pitchFamily="34" charset="0"/>
              </a:rPr>
              <a:pPr/>
              <a:t>40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128B6380-C77F-46D4-BC02-FDD65526E352}"/>
              </a:ext>
            </a:extLst>
          </p:cNvPr>
          <p:cNvSpPr>
            <a:spLocks noGrp="1" noRot="1" noChangeAspect="1" noEditPoints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A2B09610-42FB-450D-A18D-B37882097D7F}"/>
              </a:ext>
            </a:extLst>
          </p:cNvPr>
          <p:cNvSpPr>
            <a:spLocks noGrp="1" noEditPoints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0F94415-BCCC-4B18-9AB8-B000C5C3CF20}"/>
              </a:ext>
            </a:extLst>
          </p:cNvPr>
          <p:cNvSpPr>
            <a:spLocks noGrp="1" noEditPoints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CD562B37-1E56-471C-A4EC-07985CC03E40}" type="slidenum">
              <a:rPr lang="ar-SA" altLang="en-US">
                <a:latin typeface="Calibri" panose="020F0502020204030204" pitchFamily="34" charset="0"/>
              </a:rPr>
              <a:pPr/>
              <a:t>42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0E2F0DEE-FD84-441F-A9F1-17CD3320336B}"/>
              </a:ext>
            </a:extLst>
          </p:cNvPr>
          <p:cNvSpPr>
            <a:spLocks noGrp="1" noRot="1" noChangeAspect="1" noEditPoints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A82B7F0A-8AF4-4066-8A77-C8B93F08C47E}"/>
              </a:ext>
            </a:extLst>
          </p:cNvPr>
          <p:cNvSpPr>
            <a:spLocks noGrp="1" noEditPoints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55C665B0-286E-4CB7-9FA5-F2CE0F7E3825}"/>
              </a:ext>
            </a:extLst>
          </p:cNvPr>
          <p:cNvSpPr>
            <a:spLocks noGrp="1" noEditPoints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CDB6AD52-FA98-44FB-8D89-8E80C6C77A9A}" type="slidenum">
              <a:rPr lang="en-US" altLang="en-US">
                <a:latin typeface="Calibri" panose="020F0502020204030204" pitchFamily="34" charset="0"/>
              </a:rPr>
              <a:pPr/>
              <a:t>44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52F964BF-5C0A-4EFE-9582-19069C090882}"/>
              </a:ext>
            </a:extLst>
          </p:cNvPr>
          <p:cNvSpPr>
            <a:spLocks noGrp="1" noRot="1" noChangeAspect="1" noEditPoints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B738B5AF-520A-48BD-B23E-F11F186EA410}"/>
              </a:ext>
            </a:extLst>
          </p:cNvPr>
          <p:cNvSpPr>
            <a:spLocks noGrp="1" noEditPoints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A6FEF336-40FC-46AD-97F0-B3AEA4F7EF10}"/>
              </a:ext>
            </a:extLst>
          </p:cNvPr>
          <p:cNvSpPr>
            <a:spLocks noGrp="1" noEditPoints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E4DA4E50-EE0E-4EEF-909C-B18F4BD4B2A7}" type="slidenum">
              <a:rPr lang="ar-SA" altLang="en-US">
                <a:latin typeface="Calibri" panose="020F0502020204030204" pitchFamily="34" charset="0"/>
              </a:rPr>
              <a:pPr/>
              <a:t>59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45068602-8DF7-44CE-8290-88EB430F9364}"/>
              </a:ext>
            </a:extLst>
          </p:cNvPr>
          <p:cNvSpPr>
            <a:spLocks noGrp="1" noRot="1" noChangeAspect="1" noEditPoints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FE0C7031-2070-4616-894E-ECB071A6BB47}"/>
              </a:ext>
            </a:extLst>
          </p:cNvPr>
          <p:cNvSpPr>
            <a:spLocks noGrp="1" noEditPoints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BCFE8C75-D41B-4785-BB76-FF90B48FC96B}"/>
              </a:ext>
            </a:extLst>
          </p:cNvPr>
          <p:cNvSpPr>
            <a:spLocks noGrp="1" noEditPoints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6190B7D9-AD28-4083-8A81-5906DAB9A65F}" type="slidenum">
              <a:rPr lang="ar-SA" altLang="en-US">
                <a:latin typeface="Calibri" panose="020F0502020204030204" pitchFamily="34" charset="0"/>
              </a:rPr>
              <a:pPr/>
              <a:t>60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419D41A1-0C80-4459-8996-C89368EB424C}"/>
              </a:ext>
            </a:extLst>
          </p:cNvPr>
          <p:cNvSpPr>
            <a:spLocks noGrp="1" noRot="1" noChangeAspect="1" noEditPoints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928C8FB1-0383-4628-A1DA-23DBAEF1B9B7}"/>
              </a:ext>
            </a:extLst>
          </p:cNvPr>
          <p:cNvSpPr>
            <a:spLocks noGrp="1" noEditPoints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AF2772DF-1C23-4C79-9836-9BA0B91FCC57}"/>
              </a:ext>
            </a:extLst>
          </p:cNvPr>
          <p:cNvSpPr>
            <a:spLocks noGrp="1" noEditPoints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8A8F23C1-8E3C-467E-BBFC-7151FC27DB26}" type="slidenum">
              <a:rPr kumimoji="1" lang="ar-SA" altLang="zh-CN">
                <a:latin typeface="Times New Roman" panose="02020603050405020304" pitchFamily="18" charset="0"/>
                <a:ea typeface="SimSun" panose="02010600030101010101" pitchFamily="2" charset="-122"/>
              </a:rPr>
              <a:pPr/>
              <a:t>61</a:t>
            </a:fld>
            <a:endParaRPr kumimoji="1" lang="en-US" altLang="zh-CN"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EBC0D797-CCBB-4EF7-9A15-F89933B3454D}"/>
              </a:ext>
            </a:extLst>
          </p:cNvPr>
          <p:cNvSpPr>
            <a:spLocks noGrp="1" noRot="1" noChangeAspect="1" noEditPoints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C278DF77-EDBA-4CC4-B95E-EF3090B31B11}"/>
              </a:ext>
            </a:extLst>
          </p:cNvPr>
          <p:cNvSpPr>
            <a:spLocks noGrp="1" noEditPoints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766DB1EC-3C02-48C0-B1B8-F71389609252}"/>
              </a:ext>
            </a:extLst>
          </p:cNvPr>
          <p:cNvSpPr>
            <a:spLocks noGrp="1" noEditPoints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05885910-8388-402A-8EE4-605E531FC780}" type="slidenum">
              <a:rPr kumimoji="1" lang="ar-SA" altLang="zh-CN">
                <a:latin typeface="Times New Roman" panose="02020603050405020304" pitchFamily="18" charset="0"/>
                <a:ea typeface="SimSun" panose="02010600030101010101" pitchFamily="2" charset="-122"/>
              </a:rPr>
              <a:pPr/>
              <a:t>62</a:t>
            </a:fld>
            <a:endParaRPr kumimoji="1" lang="en-US" altLang="zh-CN"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93A49ED7-266B-4E64-AB2D-FEE764CE9550}"/>
              </a:ext>
            </a:extLst>
          </p:cNvPr>
          <p:cNvSpPr>
            <a:spLocks noGrp="1" noRot="1" noChangeAspect="1" noEditPoints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39EA837F-1119-41ED-9998-A1D34C469DB7}"/>
              </a:ext>
            </a:extLst>
          </p:cNvPr>
          <p:cNvSpPr>
            <a:spLocks noGrp="1" noEditPoints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3E642F-6A08-4761-BB36-99D98507D345}"/>
              </a:ext>
            </a:extLst>
          </p:cNvPr>
          <p:cNvCxnSpPr/>
          <p:nvPr/>
        </p:nvCxnSpPr>
        <p:spPr>
          <a:xfrm>
            <a:off x="2417763" y="3529013"/>
            <a:ext cx="863758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F25506-D90D-48F4-8E3A-36798E4FB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82923-53EE-4E72-B198-2122AE5A0725}" type="datetimeFigureOut">
              <a:rPr lang="en-US"/>
              <a:pPr>
                <a:defRPr/>
              </a:pPr>
              <a:t>2/26/2021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B5699A-42B9-4740-8BEE-03D671A9E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6175" y="328613"/>
            <a:ext cx="4973638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0F82B4-F234-4528-96F3-19FE31F36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8275" y="798513"/>
            <a:ext cx="809625" cy="504825"/>
          </a:xfrm>
        </p:spPr>
        <p:txBody>
          <a:bodyPr/>
          <a:lstStyle>
            <a:lvl1pPr>
              <a:defRPr/>
            </a:lvl1pPr>
          </a:lstStyle>
          <a:p>
            <a:fld id="{46782165-8087-42E7-A72D-81A53AF96B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6183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159605C-A31A-4996-A30A-D3833332D231}"/>
              </a:ext>
            </a:extLst>
          </p:cNvPr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DCA314-36A1-4E2D-9202-1B1FAEF4E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87777-4615-454F-96CB-3449A2866D44}" type="datetimeFigureOut">
              <a:rPr lang="en-US"/>
              <a:pPr>
                <a:defRPr/>
              </a:pPr>
              <a:t>2/26/2021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70854B-2B3D-492A-BE2F-A6311B739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BA023D-80B5-41D2-9C19-AC9DD47E3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AA861-D215-4EC1-ABB0-23A93C28D2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9340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9E9EF5-3C19-46B3-AA4F-87546D5B1357}"/>
              </a:ext>
            </a:extLst>
          </p:cNvPr>
          <p:cNvCxnSpPr/>
          <p:nvPr/>
        </p:nvCxnSpPr>
        <p:spPr>
          <a:xfrm>
            <a:off x="9439275" y="798513"/>
            <a:ext cx="0" cy="466090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E7E6BC-186E-479D-BC22-7E31827A9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5A28E-B1AF-4C2B-A221-BE1273DB05AB}" type="datetimeFigureOut">
              <a:rPr lang="en-US"/>
              <a:pPr>
                <a:defRPr/>
              </a:pPr>
              <a:t>2/26/2021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48E125-EEFE-4DF9-9B73-94072C9D3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2E7490-1AC1-4EF3-9AE8-A33B70AC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D5E65-3B3F-4325-ADB1-34F455E9B6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7723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 noEditPoints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B8E6B6-F0C5-409A-9ADE-2CE479C015E1}"/>
              </a:ext>
            </a:extLst>
          </p:cNvPr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071DA0D-3A1A-4C78-9B7E-E43F4403A5B6}" type="datetimeFigureOut">
              <a:rPr lang="en-US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10B206A-52DE-4F10-A3A5-2D00D5E91834}"/>
              </a:ext>
            </a:extLst>
          </p:cNvPr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B3265C-D4A0-455D-A96A-C5670017A48C}"/>
              </a:ext>
            </a:extLst>
          </p:cNvPr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C86C264E-6169-4A61-9B9A-85650A33E36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9824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E634986-9320-4DCE-83BB-0956924810D1}"/>
              </a:ext>
            </a:extLst>
          </p:cNvPr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557052-20C4-4AC9-A607-90D0CE06E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12AEC-CD38-422E-986D-BC303E707225}" type="datetimeFigureOut">
              <a:rPr lang="en-US"/>
              <a:pPr>
                <a:defRPr/>
              </a:pPr>
              <a:t>2/26/2021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47C28A-62C8-48A6-B0A4-517566473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83AD2E-8269-47E7-A548-85EABC08B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96825-EBF9-4F8D-9C1E-CAA04B07D2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96718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FD85AF4-34DB-40A5-A2B4-C265D5C59DE2}"/>
              </a:ext>
            </a:extLst>
          </p:cNvPr>
          <p:cNvCxnSpPr/>
          <p:nvPr/>
        </p:nvCxnSpPr>
        <p:spPr>
          <a:xfrm>
            <a:off x="1454150" y="3805238"/>
            <a:ext cx="863123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9197D1-24BA-4E99-BA0B-DC5E6677F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E691E-DC26-41A0-A219-D98D35A302FC}" type="datetimeFigureOut">
              <a:rPr lang="en-US"/>
              <a:pPr>
                <a:defRPr/>
              </a:pPr>
              <a:t>2/26/2021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2540FD-2278-4E1F-B8FD-4D5ADF253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FE5C72-57DC-4312-B532-3604FB4D2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DAF31-7B14-401C-AF35-92F0AD80A1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1442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39CC2F-7153-4956-84C3-440DFF5C7CC6}"/>
              </a:ext>
            </a:extLst>
          </p:cNvPr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2FF43F5-7684-4B18-8DF2-CD7432508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3E181-F75D-4486-B7F1-86008CB4D1C4}" type="datetimeFigureOut">
              <a:rPr lang="en-US"/>
              <a:pPr>
                <a:defRPr/>
              </a:pPr>
              <a:t>2/26/2021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D57D385-5421-4604-81CF-43A76D05D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B642DC8-40C1-4742-94E6-2F4FF625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65C50-7F41-4E14-BE96-CBFB3DDCA6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4049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4B1C3A-2213-4DB2-BCF0-253C9C9D3A8D}"/>
              </a:ext>
            </a:extLst>
          </p:cNvPr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ECC273E5-0BEF-4EA1-8CB8-0D24751F1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05BD7-B53C-49F3-B798-527D5237A0FD}" type="datetimeFigureOut">
              <a:rPr lang="en-US"/>
              <a:pPr>
                <a:defRPr/>
              </a:pPr>
              <a:t>2/26/2021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E5CBCEF6-5290-4E6A-93FE-C4773246B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5A13B5E5-33DF-4C3C-9141-A550F23DF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E280F-B615-46F0-ABB3-31D3DF2317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6804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E4DC3CE-A10D-4254-A570-AE4D7E322C48}"/>
              </a:ext>
            </a:extLst>
          </p:cNvPr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AB6CC41A-9FDD-4220-924F-34B505D7D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7F997-11E7-454F-891C-268FFF882258}" type="datetimeFigureOut">
              <a:rPr lang="en-US"/>
              <a:pPr>
                <a:defRPr/>
              </a:pPr>
              <a:t>2/26/2021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F1BB5C3-2F49-4673-B3C8-D5D1D5D2A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A325CFC-8442-461F-A9A5-02995C3D5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A6E3F-DE9D-4936-9476-BD60F3EAD7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7423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9C69A3A-3170-495E-87C4-C2F28C536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4FFB2-8CD2-4925-97DE-8B93D71391E6}" type="datetimeFigureOut">
              <a:rPr lang="en-US"/>
              <a:pPr>
                <a:defRPr/>
              </a:pPr>
              <a:t>2/26/2021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0F85729-40B2-4C90-95BA-7099C72EC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4BEB21C-7CA9-4A97-A57C-43E17AE3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837DC-BC76-4F3A-BB67-604091E9D3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78770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48EBB3-4E4B-4415-9C33-FAAFCC7400D3}"/>
              </a:ext>
            </a:extLst>
          </p:cNvPr>
          <p:cNvCxnSpPr/>
          <p:nvPr/>
        </p:nvCxnSpPr>
        <p:spPr>
          <a:xfrm>
            <a:off x="1447800" y="3205163"/>
            <a:ext cx="3270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F576BDC-C38D-41F4-98B5-C5C2B3B4F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44907-F8DD-4FA0-BC0C-B5DF68DCBB69}" type="datetimeFigureOut">
              <a:rPr lang="en-US"/>
              <a:pPr>
                <a:defRPr/>
              </a:pPr>
              <a:t>2/26/2021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9814E51-D737-4EBD-96A2-4D1DDA109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D71BBFF-D964-4E31-AB94-9F402AE06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FAFA4-5BAE-4080-AF79-23189B826F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81771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>
            <a:extLst>
              <a:ext uri="{FF2B5EF4-FFF2-40B4-BE49-F238E27FC236}">
                <a16:creationId xmlns:a16="http://schemas.microsoft.com/office/drawing/2014/main" id="{87011A3F-48C1-4837-A77F-B612C9627A36}"/>
              </a:ext>
            </a:extLst>
          </p:cNvPr>
          <p:cNvGrpSpPr>
            <a:grpSpLocks/>
          </p:cNvGrpSpPr>
          <p:nvPr/>
        </p:nvGrpSpPr>
        <p:grpSpPr bwMode="auto">
          <a:xfrm>
            <a:off x="7477125" y="482600"/>
            <a:ext cx="4075113" cy="5148263"/>
            <a:chOff x="7477387" y="482170"/>
            <a:chExt cx="4074533" cy="514910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6446A3-E0FA-4B93-963F-3CB7192D207B}"/>
                </a:ext>
              </a:extLst>
            </p:cNvPr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7A1E0C-1E6C-4349-A814-D382087DEBE6}"/>
                </a:ext>
              </a:extLst>
            </p:cNvPr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0B645C-1D74-4137-ADB2-0C0BCEC22779}"/>
              </a:ext>
            </a:extLst>
          </p:cNvPr>
          <p:cNvCxnSpPr/>
          <p:nvPr/>
        </p:nvCxnSpPr>
        <p:spPr>
          <a:xfrm>
            <a:off x="1447800" y="3143250"/>
            <a:ext cx="552767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62055327-2B58-4418-B716-8BCEE74A8F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7800" y="5470525"/>
            <a:ext cx="5527675" cy="31908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3A582BE-FAB9-4625-B722-9C372B21E606}" type="datetimeFigureOut">
              <a:rPr lang="en-US"/>
              <a:pPr>
                <a:defRPr/>
              </a:pPr>
              <a:t>2/26/2021</a:t>
            </a:fld>
            <a:endParaRPr lang="en-US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63A5E94D-92C8-4449-972D-7FF2754A3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47800" y="319088"/>
            <a:ext cx="5540375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6D7F861E-275C-453E-8AD0-4A2A32FF3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0F516-D14A-44A2-A067-9A8487CCEA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67332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2.jpe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1.jpe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DBF4FF0-6BC7-46D8-8AF6-75E8D22EAC90}"/>
              </a:ext>
            </a:extLst>
          </p:cNvPr>
          <p:cNvSpPr/>
          <p:nvPr/>
        </p:nvSpPr>
        <p:spPr>
          <a:xfrm>
            <a:off x="0" y="2019300"/>
            <a:ext cx="12192000" cy="41068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7" name="Picture 6">
            <a:extLst>
              <a:ext uri="{FF2B5EF4-FFF2-40B4-BE49-F238E27FC236}">
                <a16:creationId xmlns:a16="http://schemas.microsoft.com/office/drawing/2014/main" id="{F6E2855C-62E7-4DB3-9728-2BE38B5DA95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>
            <a:fillRect/>
          </a:stretch>
        </p:blipFill>
        <p:spPr bwMode="black">
          <a:xfrm>
            <a:off x="0" y="6126163"/>
            <a:ext cx="12192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CE1F35-E86C-4B3A-927D-5918DD544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804863"/>
            <a:ext cx="9604375" cy="104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237D4B0B-BB51-4256-B90A-40A4FD79C9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50975" y="2016125"/>
            <a:ext cx="9604375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6079F-3B36-4192-B7C9-C43730ABAD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4913" y="330200"/>
            <a:ext cx="3500437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8B028B-2AD7-4E68-80E4-D5BFE234F0A5}" type="datetimeFigureOut">
              <a:rPr lang="en-US"/>
              <a:pPr>
                <a:defRPr/>
              </a:pPr>
              <a:t>2/26/2021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882B1-CD14-4643-BF52-418A5AFBD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0975" y="328613"/>
            <a:ext cx="5938838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DE8B7-E359-4CFD-AFC0-EDC878072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798513"/>
            <a:ext cx="811213" cy="504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800">
                <a:solidFill>
                  <a:schemeClr val="accent1"/>
                </a:solidFill>
              </a:defRPr>
            </a:lvl1pPr>
          </a:lstStyle>
          <a:p>
            <a:fld id="{0FC0E478-584D-482F-99FD-A4FF32CDF592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89F81B-730E-43C3-B089-9657E1B124B8}"/>
              </a:ext>
            </a:extLst>
          </p:cNvPr>
          <p:cNvCxnSpPr/>
          <p:nvPr/>
        </p:nvCxnSpPr>
        <p:spPr>
          <a:xfrm>
            <a:off x="0" y="6127750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07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6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 /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5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 /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4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2.xml" 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 /><Relationship Id="rId1" Type="http://schemas.openxmlformats.org/officeDocument/2006/relationships/slideLayout" Target="../slideLayouts/slideLayout2.xml" 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2.xml" 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 /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6.xml" 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2.xml" 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 /><Relationship Id="rId1" Type="http://schemas.openxmlformats.org/officeDocument/2006/relationships/slideLayout" Target="../slideLayouts/slideLayout2.xml" 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 /><Relationship Id="rId1" Type="http://schemas.openxmlformats.org/officeDocument/2006/relationships/slideLayout" Target="../slideLayouts/slideLayout2.xml" 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 /><Relationship Id="rId1" Type="http://schemas.openxmlformats.org/officeDocument/2006/relationships/slideLayout" Target="../slideLayouts/slideLayout2.xml" 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CE49F-2B36-4F3D-BC9B-1E139A8C7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441838F3-E3AC-4A39-8C49-850BBB115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EBAD2E3A-ED5F-4A3F-B35E-9892D8416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306388"/>
            <a:ext cx="10637838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13DF0-29A2-46A8-BA9E-215E31626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4A825216-D8C3-493F-8F45-A7056F3CC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6628" name="Picture 3">
            <a:extLst>
              <a:ext uri="{FF2B5EF4-FFF2-40B4-BE49-F238E27FC236}">
                <a16:creationId xmlns:a16="http://schemas.microsoft.com/office/drawing/2014/main" id="{B0AC57F6-E9C8-4A7B-9818-C3E543367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30188"/>
            <a:ext cx="1134745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59DCA-7147-4DDB-9CFD-ACF4044B3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25B03E1A-BA4A-481C-8F9A-9A95559EB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7652" name="Picture 3">
            <a:extLst>
              <a:ext uri="{FF2B5EF4-FFF2-40B4-BE49-F238E27FC236}">
                <a16:creationId xmlns:a16="http://schemas.microsoft.com/office/drawing/2014/main" id="{443FF1B3-5734-4949-BAE8-3C067D512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409575"/>
            <a:ext cx="10287000" cy="533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879A0-120F-4FF2-88CC-4BB2FCAA0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8F2D7886-8188-4869-B9C1-F016F35BF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8676" name="Picture 3">
            <a:extLst>
              <a:ext uri="{FF2B5EF4-FFF2-40B4-BE49-F238E27FC236}">
                <a16:creationId xmlns:a16="http://schemas.microsoft.com/office/drawing/2014/main" id="{EFCC4D31-F185-4FA8-B651-B678757D7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319088"/>
            <a:ext cx="10287000" cy="54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34A9E-691F-4322-B7D5-AC6117CFA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A0C4E3E4-1C67-4A5E-B4CC-6602F8484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9700" name="Picture 3">
            <a:extLst>
              <a:ext uri="{FF2B5EF4-FFF2-40B4-BE49-F238E27FC236}">
                <a16:creationId xmlns:a16="http://schemas.microsoft.com/office/drawing/2014/main" id="{47E63D8B-1852-4DCC-AB51-67E528BB6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179388"/>
            <a:ext cx="102870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B0480-9122-4294-B286-01A73E9FF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CD1A7CCC-DAD3-474A-A869-C523E7C5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24" name="Picture 3">
            <a:extLst>
              <a:ext uri="{FF2B5EF4-FFF2-40B4-BE49-F238E27FC236}">
                <a16:creationId xmlns:a16="http://schemas.microsoft.com/office/drawing/2014/main" id="{190F0D40-BD07-4798-A025-260589DCD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330200"/>
            <a:ext cx="9826625" cy="53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DE476-F5B8-44FF-A570-617BD8895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EF1F9D8C-B651-4CC9-94BB-3811E417D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1748" name="Picture 3">
            <a:extLst>
              <a:ext uri="{FF2B5EF4-FFF2-40B4-BE49-F238E27FC236}">
                <a16:creationId xmlns:a16="http://schemas.microsoft.com/office/drawing/2014/main" id="{37B03938-789C-4FC0-A907-B38AAA074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134938"/>
            <a:ext cx="83439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6405E-3E36-44A0-B746-BCAC6A8A7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E9A9B679-2618-44C0-B6C5-3C204C9D4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2772" name="Picture 3">
            <a:extLst>
              <a:ext uri="{FF2B5EF4-FFF2-40B4-BE49-F238E27FC236}">
                <a16:creationId xmlns:a16="http://schemas.microsoft.com/office/drawing/2014/main" id="{179F7110-8969-401B-AECE-212C27387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133350"/>
            <a:ext cx="8281988" cy="56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2D598-D026-49D2-806D-C431B1CC6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CEAA194C-1424-4FAE-A342-3D22A5B18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3796" name="Picture 3">
            <a:extLst>
              <a:ext uri="{FF2B5EF4-FFF2-40B4-BE49-F238E27FC236}">
                <a16:creationId xmlns:a16="http://schemas.microsoft.com/office/drawing/2014/main" id="{F768E5D2-7304-4795-ACA8-C4BA20EB3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315913"/>
            <a:ext cx="102870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8E363-208B-48E9-9358-CBB1192B7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D1CEF40A-DD6A-4697-9025-8D33681B5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4820" name="Picture 3">
            <a:extLst>
              <a:ext uri="{FF2B5EF4-FFF2-40B4-BE49-F238E27FC236}">
                <a16:creationId xmlns:a16="http://schemas.microsoft.com/office/drawing/2014/main" id="{0F537839-FAAA-44E0-B6C9-748315849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314325"/>
            <a:ext cx="85725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37433-DBD8-4606-8358-4782FD5F8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FBFC89B9-CA01-4C52-9020-50C729D91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5844" name="Picture 3">
            <a:extLst>
              <a:ext uri="{FF2B5EF4-FFF2-40B4-BE49-F238E27FC236}">
                <a16:creationId xmlns:a16="http://schemas.microsoft.com/office/drawing/2014/main" id="{4D61897B-35E3-48BC-80C2-B57FC49F3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179388"/>
            <a:ext cx="9480550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270C4-106F-4AD8-934C-605DFCD58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916C3E57-2E77-4A18-AAC8-0B4C8773E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2532" name="Picture 3">
            <a:extLst>
              <a:ext uri="{FF2B5EF4-FFF2-40B4-BE49-F238E27FC236}">
                <a16:creationId xmlns:a16="http://schemas.microsoft.com/office/drawing/2014/main" id="{46A9BF8D-2841-49E3-8073-A4A54302B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374650"/>
            <a:ext cx="9375775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FA3FD-6310-4C8D-8785-4B368C474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4DCE4A7-BAFB-448E-8AE6-19DEFE9EB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6868" name="Picture 3">
            <a:extLst>
              <a:ext uri="{FF2B5EF4-FFF2-40B4-BE49-F238E27FC236}">
                <a16:creationId xmlns:a16="http://schemas.microsoft.com/office/drawing/2014/main" id="{48A27769-B550-436B-B145-2FA0BE4CF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-319088"/>
            <a:ext cx="10287000" cy="749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67555-F679-4D80-A8BD-628ABF397AEE}"/>
              </a:ext>
            </a:extLst>
          </p:cNvPr>
          <p:cNvSpPr>
            <a:spLocks noGrp="1" noEditPoints="1"/>
          </p:cNvSpPr>
          <p:nvPr>
            <p:ph type="title"/>
          </p:nvPr>
        </p:nvSpPr>
        <p:spPr>
          <a:xfrm>
            <a:off x="4140200" y="2089150"/>
            <a:ext cx="8229600" cy="495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PFT</a:t>
            </a:r>
            <a:endParaRPr lang="fa-IR" sz="9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7EAB3-C3FF-4B82-9C7B-5582CB8385BD}"/>
              </a:ext>
            </a:extLst>
          </p:cNvPr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6F22C599-290B-441D-B60D-AD59EE75ECF4}"/>
              </a:ext>
            </a:extLst>
          </p:cNvPr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5BFBD069-CBF4-46DE-A8D6-38A142D3C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47750"/>
            <a:ext cx="38481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>
            <a:extLst>
              <a:ext uri="{FF2B5EF4-FFF2-40B4-BE49-F238E27FC236}">
                <a16:creationId xmlns:a16="http://schemas.microsoft.com/office/drawing/2014/main" id="{BFD61F18-DA87-4B3B-A2C8-3D72C0BD7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47750"/>
            <a:ext cx="40005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5ED68-EBC7-47CE-A3CA-A448CF991CC2}"/>
              </a:ext>
            </a:extLst>
          </p:cNvPr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FCB58C9F-A5A1-446F-9B4F-B47678433FD5}"/>
              </a:ext>
            </a:extLst>
          </p:cNvPr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9940" name="Picture 2">
            <a:extLst>
              <a:ext uri="{FF2B5EF4-FFF2-40B4-BE49-F238E27FC236}">
                <a16:creationId xmlns:a16="http://schemas.microsoft.com/office/drawing/2014/main" id="{B7C395D2-96FC-4B1A-8AB3-C47A2A392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815975"/>
            <a:ext cx="8867775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4FC7B-F9A8-44A3-9723-B2E0D4AFDD43}"/>
              </a:ext>
            </a:extLst>
          </p:cNvPr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EE4D5136-7F21-4CD1-93E7-CED8F16C4D7E}"/>
              </a:ext>
            </a:extLst>
          </p:cNvPr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0964" name="Picture 2">
            <a:extLst>
              <a:ext uri="{FF2B5EF4-FFF2-40B4-BE49-F238E27FC236}">
                <a16:creationId xmlns:a16="http://schemas.microsoft.com/office/drawing/2014/main" id="{A05CF02B-F691-4B87-BF1E-97F2352B7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838200"/>
            <a:ext cx="83343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41F04-7E62-4FF3-8B2B-09C2D994F563}"/>
              </a:ext>
            </a:extLst>
          </p:cNvPr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AA86533F-7A37-486D-A5A8-5C78EB49B315}"/>
              </a:ext>
            </a:extLst>
          </p:cNvPr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1988" name="Picture 2">
            <a:extLst>
              <a:ext uri="{FF2B5EF4-FFF2-40B4-BE49-F238E27FC236}">
                <a16:creationId xmlns:a16="http://schemas.microsoft.com/office/drawing/2014/main" id="{40460C79-DABE-457B-BBB1-C9718D7A6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315913"/>
            <a:ext cx="5214937" cy="59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09878-66E6-41FA-94A9-A12F78810C80}"/>
              </a:ext>
            </a:extLst>
          </p:cNvPr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D08BC0F2-03C6-484A-A2C1-A8E2BD4D9E26}"/>
              </a:ext>
            </a:extLst>
          </p:cNvPr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3012" name="Picture 2">
            <a:extLst>
              <a:ext uri="{FF2B5EF4-FFF2-40B4-BE49-F238E27FC236}">
                <a16:creationId xmlns:a16="http://schemas.microsoft.com/office/drawing/2014/main" id="{E0EDCCAB-F670-4A02-8062-E709C626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485775"/>
            <a:ext cx="7818437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9C95B-D9B5-4D06-9420-9E725CBE3398}"/>
              </a:ext>
            </a:extLst>
          </p:cNvPr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Variable </a:t>
            </a:r>
            <a:r>
              <a:rPr lang="en-US" dirty="0" err="1"/>
              <a:t>extrathoracic</a:t>
            </a:r>
            <a:r>
              <a:rPr lang="en-US" dirty="0"/>
              <a:t> obstructions</a:t>
            </a:r>
            <a:endParaRPr lang="fa-IR" dirty="0"/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2F773C05-A0BD-4201-A430-69488B3B456E}"/>
              </a:ext>
            </a:extLst>
          </p:cNvPr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/>
            <a:r>
              <a:rPr lang="fa-IR" altLang="en-US" b="1">
                <a:cs typeface="B Nazanin" pitchFamily="2" charset="0"/>
              </a:rPr>
              <a:t>فلج طناب صوتی</a:t>
            </a:r>
            <a:endParaRPr lang="en-US" altLang="en-US" b="1">
              <a:cs typeface="B Nazanin" pitchFamily="2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C44BC-BF26-4495-93D4-DD6374528A15}"/>
              </a:ext>
            </a:extLst>
          </p:cNvPr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BD9FF661-1C73-4CC3-88C7-3B33B50F363F}"/>
              </a:ext>
            </a:extLst>
          </p:cNvPr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5060" name="Picture 2">
            <a:extLst>
              <a:ext uri="{FF2B5EF4-FFF2-40B4-BE49-F238E27FC236}">
                <a16:creationId xmlns:a16="http://schemas.microsoft.com/office/drawing/2014/main" id="{7E7ED677-6AFE-4770-A58F-35ADF18FC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"/>
            <a:ext cx="8534400" cy="56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77112-7946-4D04-A98C-E23C9A141D75}"/>
              </a:ext>
            </a:extLst>
          </p:cNvPr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Variable </a:t>
            </a:r>
            <a:r>
              <a:rPr lang="en-US" dirty="0" err="1"/>
              <a:t>intrathoracic</a:t>
            </a:r>
            <a:r>
              <a:rPr lang="en-US" dirty="0"/>
              <a:t> obstruction</a:t>
            </a:r>
            <a:endParaRPr lang="fa-IR" dirty="0"/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21DC3AFB-92EE-4B5C-8678-07682BBCC3F7}"/>
              </a:ext>
            </a:extLst>
          </p:cNvPr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/>
            <a:r>
              <a:rPr lang="fa-IR" altLang="en-US" sz="3600" b="1">
                <a:cs typeface="B Nazanin" pitchFamily="2" charset="0"/>
              </a:rPr>
              <a:t>تراکیومالاسی</a:t>
            </a:r>
          </a:p>
          <a:p>
            <a:pPr algn="r" rtl="1" eaLnBrk="1" hangingPunct="1"/>
            <a:r>
              <a:rPr lang="fa-IR" altLang="en-US" sz="3600" b="1">
                <a:cs typeface="B Nazanin" pitchFamily="2" charset="0"/>
              </a:rPr>
              <a:t>پلی کندریت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73A83-E04A-4411-B84E-66AD0530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3EABCCC-A267-5946-B89B-09B955BCF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9619" y="181428"/>
            <a:ext cx="8829524" cy="5660571"/>
          </a:xfrm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E2579-CEEE-4B1F-A1E6-5F3F75F7F760}"/>
              </a:ext>
            </a:extLst>
          </p:cNvPr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33028D3C-0185-490D-96B9-6B36FC6A9222}"/>
              </a:ext>
            </a:extLst>
          </p:cNvPr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7108" name="Picture 2">
            <a:extLst>
              <a:ext uri="{FF2B5EF4-FFF2-40B4-BE49-F238E27FC236}">
                <a16:creationId xmlns:a16="http://schemas.microsoft.com/office/drawing/2014/main" id="{5655A281-CB48-412C-924C-83A7B4ACC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200025"/>
            <a:ext cx="8377237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AD618-F7BC-4751-A0A4-929541AD1E21}"/>
              </a:ext>
            </a:extLst>
          </p:cNvPr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 fixed upper airway obstruction</a:t>
            </a:r>
            <a:endParaRPr lang="fa-IR" dirty="0"/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083FC793-79FA-42CE-8FB6-7D6FD513B578}"/>
              </a:ext>
            </a:extLst>
          </p:cNvPr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/>
            <a:r>
              <a:rPr lang="fa-IR" altLang="en-US" sz="3600">
                <a:cs typeface="B Nazanin" pitchFamily="2" charset="0"/>
              </a:rPr>
              <a:t>تومور تراشه</a:t>
            </a:r>
          </a:p>
          <a:p>
            <a:pPr algn="r" rtl="1" eaLnBrk="1" hangingPunct="1"/>
            <a:r>
              <a:rPr lang="fa-IR" altLang="en-US" sz="3600">
                <a:cs typeface="B Nazanin" pitchFamily="2" charset="0"/>
              </a:rPr>
              <a:t>تنگی بعد از انتوباسیون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C9221-DAAA-4F53-A4A9-1A6DB93D6E34}"/>
              </a:ext>
            </a:extLst>
          </p:cNvPr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A681A624-C0C4-42F3-995C-1152F7FB58E4}"/>
              </a:ext>
            </a:extLst>
          </p:cNvPr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9156" name="Picture 2">
            <a:extLst>
              <a:ext uri="{FF2B5EF4-FFF2-40B4-BE49-F238E27FC236}">
                <a16:creationId xmlns:a16="http://schemas.microsoft.com/office/drawing/2014/main" id="{34CF4245-2EE2-4458-9708-F11608920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7" t="29546" r="22311" b="13864"/>
          <a:stretch>
            <a:fillRect/>
          </a:stretch>
        </p:blipFill>
        <p:spPr bwMode="auto">
          <a:xfrm>
            <a:off x="1879600" y="457200"/>
            <a:ext cx="8483600" cy="561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4AFA6-8957-4CAA-BB19-C98861E6A430}"/>
              </a:ext>
            </a:extLst>
          </p:cNvPr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fa-IR"/>
          </a:p>
        </p:txBody>
      </p:sp>
      <p:pic>
        <p:nvPicPr>
          <p:cNvPr id="50179" name="Picture 2">
            <a:extLst>
              <a:ext uri="{FF2B5EF4-FFF2-40B4-BE49-F238E27FC236}">
                <a16:creationId xmlns:a16="http://schemas.microsoft.com/office/drawing/2014/main" id="{C0846FA6-50DE-46EF-88E0-DE34E5361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2" b="57764"/>
          <a:stretch>
            <a:fillRect/>
          </a:stretch>
        </p:blipFill>
        <p:spPr bwMode="auto">
          <a:xfrm>
            <a:off x="869950" y="2438400"/>
            <a:ext cx="10582275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35937B0E-38F3-4892-AC72-32CFC4DCCD88}"/>
              </a:ext>
            </a:extLst>
          </p:cNvPr>
          <p:cNvSpPr>
            <a:spLocks noGrp="1" noEditPoints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1203" name="Picture 4">
            <a:extLst>
              <a:ext uri="{FF2B5EF4-FFF2-40B4-BE49-F238E27FC236}">
                <a16:creationId xmlns:a16="http://schemas.microsoft.com/office/drawing/2014/main" id="{88613ACC-67BB-446A-9FD4-B4ACA72A38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260350"/>
            <a:ext cx="8207375" cy="5795963"/>
          </a:xfrm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03475CD-B7AE-46F9-A76F-F224A7229A22}"/>
              </a:ext>
            </a:extLst>
          </p:cNvPr>
          <p:cNvSpPr>
            <a:spLocks noGrp="1" noEditPoints="1" noChangeArrowheads="1"/>
          </p:cNvSpPr>
          <p:nvPr>
            <p:ph type="title"/>
          </p:nvPr>
        </p:nvSpPr>
        <p:spPr>
          <a:xfrm>
            <a:off x="7239000" y="3810000"/>
            <a:ext cx="34290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NORMAL</a:t>
            </a:r>
          </a:p>
        </p:txBody>
      </p:sp>
      <p:graphicFrame>
        <p:nvGraphicFramePr>
          <p:cNvPr id="3175" name="Group 103">
            <a:extLst>
              <a:ext uri="{FF2B5EF4-FFF2-40B4-BE49-F238E27FC236}">
                <a16:creationId xmlns:a16="http://schemas.microsoft.com/office/drawing/2014/main" id="{89809663-55CB-4880-A6CA-CFB4C02C467D}"/>
              </a:ext>
            </a:extLst>
          </p:cNvPr>
          <p:cNvGraphicFramePr>
            <a:graphicFrameLocks noGrp="1"/>
          </p:cNvGraphicFramePr>
          <p:nvPr/>
        </p:nvGraphicFramePr>
        <p:xfrm>
          <a:off x="2209800" y="0"/>
          <a:ext cx="8267700" cy="6791325"/>
        </p:xfrm>
        <a:graphic>
          <a:graphicData uri="http://schemas.openxmlformats.org/drawingml/2006/table">
            <a:tbl>
              <a:tblPr/>
              <a:tblGrid>
                <a:gridCol w="1931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0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5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7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99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69318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2400" b="0" i="0" u="none" strike="noStrike" cap="none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anose="020B0604020202020204" pitchFamily="34" charset="0"/>
                        </a:rPr>
                        <a:t>Pul.meas</a:t>
                      </a:r>
                      <a:endParaRPr kumimoji="0" lang="en-US" sz="2400" b="0" i="0" u="none" strike="noStrike" cap="non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2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anose="020B0604020202020204" pitchFamily="34" charset="0"/>
                        </a:rPr>
                        <a:t>Pred</a:t>
                      </a: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2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anose="020B0604020202020204" pitchFamily="34" charset="0"/>
                        </a:rPr>
                        <a:t>Best</a:t>
                      </a: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2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anose="020B0604020202020204" pitchFamily="34" charset="0"/>
                        </a:rPr>
                        <a:t>Pred%</a:t>
                      </a: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anose="020B0604020202020204" pitchFamily="34" charset="0"/>
                        </a:rPr>
                        <a:t>%pred after bronchodilator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en-US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89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2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anose="020B0604020202020204" pitchFamily="34" charset="0"/>
                        </a:rPr>
                        <a:t>SVC</a:t>
                      </a:r>
                    </a:p>
                  </a:txBody>
                  <a:tcPr marL="91433" marR="91433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20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anose="020B0604020202020204" pitchFamily="34" charset="0"/>
                        </a:rPr>
                        <a:t>8O-12O</a:t>
                      </a: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89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2800" b="0" i="0" u="none" strike="noStrike" cap="none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anose="020B0604020202020204" pitchFamily="34" charset="0"/>
                        </a:rPr>
                        <a:t>FVC</a:t>
                      </a:r>
                    </a:p>
                  </a:txBody>
                  <a:tcPr marL="91433" marR="91433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2000" b="0" i="0" u="none" strike="noStrike" cap="none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anose="020B0604020202020204" pitchFamily="34" charset="0"/>
                        </a:rPr>
                        <a:t>8O-12O</a:t>
                      </a:r>
                      <a:endParaRPr kumimoji="0" lang="en-US" sz="2800" b="0" i="0" u="none" strike="noStrike" cap="none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89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2800" b="0" i="0" u="none" strike="noStrike" cap="none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anose="020B0604020202020204" pitchFamily="34" charset="0"/>
                        </a:rPr>
                        <a:t>FEV1</a:t>
                      </a:r>
                    </a:p>
                  </a:txBody>
                  <a:tcPr marL="91433" marR="91433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2000" b="0" i="0" u="none" strike="noStrike" cap="none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anose="020B0604020202020204" pitchFamily="34" charset="0"/>
                        </a:rPr>
                        <a:t>8O-12O</a:t>
                      </a:r>
                      <a:endParaRPr kumimoji="0" lang="en-US" sz="2800" b="0" i="0" u="none" strike="noStrike" cap="none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89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2800" b="0" i="0" u="none" strike="noStrike" cap="none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anose="020B0604020202020204" pitchFamily="34" charset="0"/>
                        </a:rPr>
                        <a:t>FEV1/FVC</a:t>
                      </a:r>
                    </a:p>
                  </a:txBody>
                  <a:tcPr marL="91433" marR="91433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2000" b="0" i="0" u="none" strike="noStrike" cap="none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anose="020B0604020202020204" pitchFamily="34" charset="0"/>
                        </a:rPr>
                        <a:t>70-12O</a:t>
                      </a:r>
                      <a:endParaRPr kumimoji="0" lang="en-US" sz="2800" b="0" i="0" u="none" strike="noStrike" cap="none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16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1800" b="1" i="1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anose="020B0604020202020204" pitchFamily="34" charset="0"/>
                        </a:rPr>
                        <a:t>Airway Resistance</a:t>
                      </a:r>
                    </a:p>
                  </a:txBody>
                  <a:tcPr marL="91433" marR="91433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20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anose="020B0604020202020204" pitchFamily="34" charset="0"/>
                        </a:rPr>
                        <a:t>7O-17O</a:t>
                      </a: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89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28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anose="020B0604020202020204" pitchFamily="34" charset="0"/>
                        </a:rPr>
                        <a:t>FEF25%</a:t>
                      </a:r>
                    </a:p>
                  </a:txBody>
                  <a:tcPr marL="91433" marR="91433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20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anose="020B0604020202020204" pitchFamily="34" charset="0"/>
                        </a:rPr>
                        <a:t>5O-15O</a:t>
                      </a:r>
                      <a:endParaRPr kumimoji="0" lang="en-US" sz="2800" b="0" i="0" u="none" strike="noStrike" cap="non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89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2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anose="020B0604020202020204" pitchFamily="34" charset="0"/>
                        </a:rPr>
                        <a:t>FEF5O%</a:t>
                      </a:r>
                    </a:p>
                  </a:txBody>
                  <a:tcPr marL="91433" marR="91433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20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anose="020B0604020202020204" pitchFamily="34" charset="0"/>
                        </a:rPr>
                        <a:t>5O-15O</a:t>
                      </a: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89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2800" b="0" i="0" u="none" strike="noStrike" cap="none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anose="020B0604020202020204" pitchFamily="34" charset="0"/>
                        </a:rPr>
                        <a:t>RV</a:t>
                      </a:r>
                    </a:p>
                  </a:txBody>
                  <a:tcPr marL="91433" marR="91433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2000" b="0" i="0" u="none" strike="noStrike" cap="none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anose="020B0604020202020204" pitchFamily="34" charset="0"/>
                        </a:rPr>
                        <a:t>8O-12O</a:t>
                      </a:r>
                      <a:endParaRPr kumimoji="0" lang="en-US" sz="2800" b="0" i="0" u="none" strike="noStrike" cap="none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189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2800" b="0" i="0" u="none" strike="noStrike" cap="none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anose="020B0604020202020204" pitchFamily="34" charset="0"/>
                        </a:rPr>
                        <a:t>TLC</a:t>
                      </a:r>
                    </a:p>
                  </a:txBody>
                  <a:tcPr marL="91433" marR="91433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2000" b="0" i="0" u="none" strike="noStrike" cap="none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anose="020B0604020202020204" pitchFamily="34" charset="0"/>
                        </a:rPr>
                        <a:t>8O-12O</a:t>
                      </a:r>
                      <a:endParaRPr kumimoji="0" lang="en-US" sz="2800" b="0" i="0" u="none" strike="noStrike" cap="none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189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2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anose="020B0604020202020204" pitchFamily="34" charset="0"/>
                        </a:rPr>
                        <a:t>FRC</a:t>
                      </a:r>
                    </a:p>
                  </a:txBody>
                  <a:tcPr marL="91433" marR="91433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20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anose="020B0604020202020204" pitchFamily="34" charset="0"/>
                        </a:rPr>
                        <a:t>8O-12O</a:t>
                      </a:r>
                      <a:endParaRPr kumimoji="0" lang="en-US" sz="2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8189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2800" b="0" i="0" u="none" strike="noStrike" cap="none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anose="020B0604020202020204" pitchFamily="34" charset="0"/>
                        </a:rPr>
                        <a:t>DLCO</a:t>
                      </a:r>
                    </a:p>
                  </a:txBody>
                  <a:tcPr marL="91433" marR="91433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2000" b="0" i="0" u="none" strike="noStrike" cap="none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anose="020B0604020202020204" pitchFamily="34" charset="0"/>
                        </a:rPr>
                        <a:t>75-125</a:t>
                      </a: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</a:pPr>
                      <a:endParaRPr kumimoji="0" lang="fa-IR" sz="2800" b="0" i="0" u="none" strike="noStrike" cap="non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>
            <a:extLst>
              <a:ext uri="{FF2B5EF4-FFF2-40B4-BE49-F238E27FC236}">
                <a16:creationId xmlns:a16="http://schemas.microsoft.com/office/drawing/2014/main" id="{B87782C3-F817-44C3-ACDC-1D153A750103}"/>
              </a:ext>
            </a:extLst>
          </p:cNvPr>
          <p:cNvSpPr>
            <a:spLocks noGrp="1" noEditPoints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E9C0983A-AE9D-4D74-825E-E280F099DC22}"/>
              </a:ext>
            </a:extLst>
          </p:cNvPr>
          <p:cNvSpPr>
            <a:spLocks noGrp="1" noEditPoints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graphicFrame>
        <p:nvGraphicFramePr>
          <p:cNvPr id="675886" name="Group 46">
            <a:extLst>
              <a:ext uri="{FF2B5EF4-FFF2-40B4-BE49-F238E27FC236}">
                <a16:creationId xmlns:a16="http://schemas.microsoft.com/office/drawing/2014/main" id="{7A415924-6A44-438E-8691-D7C91C8D208F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304800"/>
          <a:ext cx="8229600" cy="590550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endParaRPr kumimoji="0" lang="en-US" altLang="en-US" sz="3200" b="0" i="0" u="none" strike="noStrike" cap="non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Actual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% of Predicted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FVC (L)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2.75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FEV1 (L)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1.41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FEV1/FVC (%)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endParaRPr kumimoji="0" lang="en-US" altLang="en-US" sz="32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TLC (L)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8.97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4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RV (L)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6.22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260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4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DLCO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15.3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0C202-E411-4384-8531-1459CA646678}"/>
              </a:ext>
            </a:extLst>
          </p:cNvPr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DE54CDE7-E089-4E2D-83EE-C96B3E8C73A9}"/>
              </a:ext>
            </a:extLst>
          </p:cNvPr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/>
            <a:r>
              <a:rPr lang="fa-IR" altLang="en-US" sz="3200" b="1">
                <a:cs typeface="B Nazanin" pitchFamily="2" charset="0"/>
              </a:rPr>
              <a:t>انسدادی(آمفیزم به تنهایی / برونشیولیت</a:t>
            </a:r>
            <a:r>
              <a:rPr lang="en-US" altLang="en-US" sz="3200" b="1">
                <a:cs typeface="B Nazanin" pitchFamily="2" charset="0"/>
              </a:rPr>
              <a:t> </a:t>
            </a:r>
            <a:r>
              <a:rPr lang="fa-IR" altLang="en-US" sz="3200" b="1">
                <a:cs typeface="B Nazanin" pitchFamily="2" charset="0"/>
              </a:rPr>
              <a:t>انسدادی)</a:t>
            </a:r>
            <a:r>
              <a:rPr lang="en-US" altLang="en-US" sz="3200" b="1">
                <a:cs typeface="B Nazanin" pitchFamily="2" charset="0"/>
              </a:rPr>
              <a:t> </a:t>
            </a:r>
            <a:endParaRPr lang="fa-IR" altLang="en-US" sz="3200" b="1">
              <a:cs typeface="B Nazanin" pitchFamily="2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>
            <a:extLst>
              <a:ext uri="{FF2B5EF4-FFF2-40B4-BE49-F238E27FC236}">
                <a16:creationId xmlns:a16="http://schemas.microsoft.com/office/drawing/2014/main" id="{6426C0FA-D4A1-4C5F-8662-A4FC131CE54A}"/>
              </a:ext>
            </a:extLst>
          </p:cNvPr>
          <p:cNvSpPr>
            <a:spLocks noGrp="1" noEditPoints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graphicFrame>
        <p:nvGraphicFramePr>
          <p:cNvPr id="667690" name="Group 42">
            <a:extLst>
              <a:ext uri="{FF2B5EF4-FFF2-40B4-BE49-F238E27FC236}">
                <a16:creationId xmlns:a16="http://schemas.microsoft.com/office/drawing/2014/main" id="{B2187113-9ABE-4EAB-8F00-B8C4EF552069}"/>
              </a:ext>
            </a:extLst>
          </p:cNvPr>
          <p:cNvGraphicFramePr>
            <a:graphicFrameLocks noGrp="1"/>
          </p:cNvGraphicFramePr>
          <p:nvPr/>
        </p:nvGraphicFramePr>
        <p:xfrm>
          <a:off x="1905000" y="381000"/>
          <a:ext cx="8229600" cy="563880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77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endParaRPr kumimoji="0" lang="en-US" altLang="en-US" sz="3200" b="0" i="0" u="none" strike="noStrike" cap="non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Actual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% of Predicted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4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FVC (L)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1.32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71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FEV1 (L)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0.74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77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FEV1/FVC (%)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endParaRPr kumimoji="0" lang="en-US" altLang="en-US" sz="32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4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TLC (L)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2.62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4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DLCO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05241-C239-427C-9E5B-790F51BB607A}"/>
              </a:ext>
            </a:extLst>
          </p:cNvPr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F60CAEB0-1F0E-4E78-AF18-8ACD0791A82A}"/>
              </a:ext>
            </a:extLst>
          </p:cNvPr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/>
            <a:r>
              <a:rPr lang="fa-IR" altLang="en-US" sz="3600">
                <a:cs typeface="B Nazanin" pitchFamily="2" charset="0"/>
              </a:rPr>
              <a:t>انسدادی با </a:t>
            </a:r>
            <a:r>
              <a:rPr lang="en-US" altLang="en-US" sz="3600">
                <a:cs typeface="B Nazanin" pitchFamily="2" charset="0"/>
              </a:rPr>
              <a:t>AIR TRAPPING </a:t>
            </a:r>
            <a:r>
              <a:rPr lang="fa-IR" altLang="en-US" sz="3600">
                <a:cs typeface="B Nazanin" pitchFamily="2" charset="0"/>
              </a:rPr>
              <a:t> یا </a:t>
            </a:r>
            <a:r>
              <a:rPr lang="en-US" altLang="en-US" sz="3600">
                <a:cs typeface="B Nazanin" pitchFamily="2" charset="0"/>
              </a:rPr>
              <a:t>MIXED</a:t>
            </a:r>
          </a:p>
          <a:p>
            <a:pPr algn="r" rtl="1" eaLnBrk="1" hangingPunct="1"/>
            <a:r>
              <a:rPr lang="en-US" altLang="en-US" sz="3600">
                <a:cs typeface="B Nazanin" pitchFamily="2" charset="0"/>
              </a:rPr>
              <a:t>TLC</a:t>
            </a:r>
            <a:r>
              <a:rPr lang="fa-IR" altLang="en-US" sz="3600">
                <a:cs typeface="B Nazanin" pitchFamily="2" charset="0"/>
              </a:rPr>
              <a:t> کم به نفع </a:t>
            </a:r>
            <a:r>
              <a:rPr lang="en-US" altLang="en-US" sz="3600">
                <a:cs typeface="B Nazanin" pitchFamily="2" charset="0"/>
              </a:rPr>
              <a:t>MIXED</a:t>
            </a:r>
            <a:endParaRPr lang="fa-IR" altLang="en-US" sz="3600">
              <a:cs typeface="B Nazanin" pitchFamily="2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25A32-6A30-4646-A3BB-45F69009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16CCB88-AB22-6344-AB92-EFB701418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1064" y="266096"/>
            <a:ext cx="9434286" cy="5515428"/>
          </a:xfrm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>
            <a:extLst>
              <a:ext uri="{FF2B5EF4-FFF2-40B4-BE49-F238E27FC236}">
                <a16:creationId xmlns:a16="http://schemas.microsoft.com/office/drawing/2014/main" id="{F2F3B211-A1CE-4A78-B6A5-7850B3A679BA}"/>
              </a:ext>
            </a:extLst>
          </p:cNvPr>
          <p:cNvSpPr>
            <a:spLocks noGrp="1" noEditPoints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graphicFrame>
        <p:nvGraphicFramePr>
          <p:cNvPr id="651306" name="Group 42">
            <a:extLst>
              <a:ext uri="{FF2B5EF4-FFF2-40B4-BE49-F238E27FC236}">
                <a16:creationId xmlns:a16="http://schemas.microsoft.com/office/drawing/2014/main" id="{4BED4599-8F17-419A-A47C-EEDBF4EA6ADC}"/>
              </a:ext>
            </a:extLst>
          </p:cNvPr>
          <p:cNvGraphicFramePr>
            <a:graphicFrameLocks noGrp="1"/>
          </p:cNvGraphicFramePr>
          <p:nvPr/>
        </p:nvGraphicFramePr>
        <p:xfrm>
          <a:off x="1828800" y="609600"/>
          <a:ext cx="8229600" cy="571500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35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endParaRPr kumimoji="0" lang="en-US" altLang="en-US" sz="3200" b="0" i="0" u="none" strike="noStrike" cap="non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Actual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% of Predicted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FVC (L)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1.64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3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FEV1 (L)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1.31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35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FEV1/FVC (%)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endParaRPr kumimoji="0" lang="en-US" altLang="en-US" sz="32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TLC (L)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4.36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6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DLCO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15.2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9FE2-F595-46EE-AFD6-5947904FAE59}"/>
              </a:ext>
            </a:extLst>
          </p:cNvPr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3B2DEFCA-EB4C-4DAF-A093-51821AB07689}"/>
              </a:ext>
            </a:extLst>
          </p:cNvPr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RESTRICTIVE( IPF )</a:t>
            </a:r>
            <a:endParaRPr lang="fa-IR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>
            <a:extLst>
              <a:ext uri="{FF2B5EF4-FFF2-40B4-BE49-F238E27FC236}">
                <a16:creationId xmlns:a16="http://schemas.microsoft.com/office/drawing/2014/main" id="{45B63945-58AE-4E15-95AC-621A0D71D963}"/>
              </a:ext>
            </a:extLst>
          </p:cNvPr>
          <p:cNvSpPr>
            <a:spLocks noGrp="1" noEditPoints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 dirty="0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F977C426-E327-4AC9-8EBF-5820AB38FE59}"/>
              </a:ext>
            </a:extLst>
          </p:cNvPr>
          <p:cNvSpPr>
            <a:spLocks noGrp="1" noEditPoints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graphicFrame>
        <p:nvGraphicFramePr>
          <p:cNvPr id="647210" name="Group 42">
            <a:extLst>
              <a:ext uri="{FF2B5EF4-FFF2-40B4-BE49-F238E27FC236}">
                <a16:creationId xmlns:a16="http://schemas.microsoft.com/office/drawing/2014/main" id="{9AC97428-B49A-4FBD-A9C9-F787444D9C25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304800"/>
          <a:ext cx="8229600" cy="609600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24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endParaRPr kumimoji="0" lang="en-US" altLang="en-US" sz="3200" b="0" i="0" u="none" strike="noStrike" cap="non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Actual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% of Predicted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FVC (L)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1.89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42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FEV1 (L)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0.86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24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FEV1/FVC (%)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endParaRPr kumimoji="0" lang="en-US" altLang="en-US" sz="32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2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TLC (L)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8.79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137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2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DLCO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14.5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altLang="en-US" sz="32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0BB06-EAA2-47CA-95F6-34A98043C186}"/>
              </a:ext>
            </a:extLst>
          </p:cNvPr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CDCC768E-D875-42B2-9B9A-629E6BADD53E}"/>
              </a:ext>
            </a:extLst>
          </p:cNvPr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/>
            <a:r>
              <a:rPr lang="fa-IR" altLang="en-US" sz="2800" b="1">
                <a:cs typeface="B Nazanin" pitchFamily="2" charset="0"/>
              </a:rPr>
              <a:t>انسدادی با </a:t>
            </a:r>
            <a:r>
              <a:rPr lang="en-US" altLang="en-US" sz="2800" b="1">
                <a:cs typeface="B Nazanin" pitchFamily="2" charset="0"/>
              </a:rPr>
              <a:t>AIR TRAPPING </a:t>
            </a:r>
            <a:r>
              <a:rPr lang="fa-IR" altLang="en-US" sz="2800" b="1">
                <a:cs typeface="B Nazanin" pitchFamily="2" charset="0"/>
              </a:rPr>
              <a:t> یا </a:t>
            </a:r>
            <a:r>
              <a:rPr lang="en-US" altLang="en-US" sz="2800" b="1">
                <a:cs typeface="B Nazanin" pitchFamily="2" charset="0"/>
              </a:rPr>
              <a:t>MIXED</a:t>
            </a:r>
            <a:endParaRPr lang="fa-IR" altLang="en-US" sz="2800" b="1">
              <a:cs typeface="B Nazanin" pitchFamily="2" charset="0"/>
            </a:endParaRPr>
          </a:p>
          <a:p>
            <a:pPr algn="r" rtl="1" eaLnBrk="1" hangingPunct="1"/>
            <a:r>
              <a:rPr lang="en-US" altLang="en-US" sz="2800" b="1">
                <a:cs typeface="B Nazanin" pitchFamily="2" charset="0"/>
              </a:rPr>
              <a:t>TLC</a:t>
            </a:r>
            <a:r>
              <a:rPr lang="fa-IR" altLang="en-US" sz="2800" b="1">
                <a:cs typeface="B Nazanin" pitchFamily="2" charset="0"/>
              </a:rPr>
              <a:t> بالا به ضرر </a:t>
            </a:r>
            <a:r>
              <a:rPr lang="en-US" altLang="en-US" sz="2800" b="1">
                <a:cs typeface="B Nazanin" pitchFamily="2" charset="0"/>
              </a:rPr>
              <a:t>MIXED</a:t>
            </a:r>
          </a:p>
          <a:p>
            <a:pPr algn="r" rtl="1" eaLnBrk="1" hangingPunct="1"/>
            <a:r>
              <a:rPr lang="en-US" altLang="en-US" sz="2800" b="1">
                <a:cs typeface="B Nazanin" pitchFamily="2" charset="0"/>
              </a:rPr>
              <a:t>DLCO</a:t>
            </a:r>
            <a:r>
              <a:rPr lang="fa-IR" altLang="en-US" sz="2800" b="1">
                <a:cs typeface="B Nazanin" pitchFamily="2" charset="0"/>
              </a:rPr>
              <a:t> کم به نفع آمفیزم یا برونشیت با آمبولی</a:t>
            </a:r>
            <a:endParaRPr lang="en-US" altLang="en-US" sz="2800" b="1">
              <a:cs typeface="B Nazanin" pitchFamily="2" charset="0"/>
            </a:endParaRPr>
          </a:p>
          <a:p>
            <a:pPr algn="r" rtl="1" eaLnBrk="1" hangingPunct="1"/>
            <a:r>
              <a:rPr lang="fa-IR" altLang="en-US" sz="2800" b="1">
                <a:cs typeface="B Nazanin" pitchFamily="2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6" descr="01">
            <a:extLst>
              <a:ext uri="{FF2B5EF4-FFF2-40B4-BE49-F238E27FC236}">
                <a16:creationId xmlns:a16="http://schemas.microsoft.com/office/drawing/2014/main" id="{B599983F-D924-4069-9B08-E80AEACC6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165100"/>
            <a:ext cx="6157913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Slide Number Placeholder 2">
            <a:extLst>
              <a:ext uri="{FF2B5EF4-FFF2-40B4-BE49-F238E27FC236}">
                <a16:creationId xmlns:a16="http://schemas.microsoft.com/office/drawing/2014/main" id="{82A7BB00-9257-4AE2-97B2-451A6B3FCA49}"/>
              </a:ext>
            </a:extLst>
          </p:cNvPr>
          <p:cNvSpPr>
            <a:spLocks noGrp="1" noEditPoint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5D4C7216-5CF5-4777-A120-A70B0B313410}" type="slidenum">
              <a:rPr lang="en-US" altLang="en-US" sz="280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28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59114-7077-429A-B6F9-25F580EB1A4F}"/>
              </a:ext>
            </a:extLst>
          </p:cNvPr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587" name="Content Placeholder 2">
            <a:extLst>
              <a:ext uri="{FF2B5EF4-FFF2-40B4-BE49-F238E27FC236}">
                <a16:creationId xmlns:a16="http://schemas.microsoft.com/office/drawing/2014/main" id="{80FC7FA9-3AFB-483A-8E2D-BB2F2A595F1F}"/>
              </a:ext>
            </a:extLst>
          </p:cNvPr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/>
            <a:r>
              <a:rPr lang="fa-IR" altLang="en-US" sz="2800" b="1">
                <a:latin typeface="Times New Roman" panose="02020603050405020304" pitchFamily="18" charset="0"/>
                <a:cs typeface="B Nazanin" pitchFamily="2" charset="0"/>
              </a:rPr>
              <a:t>نمای انسدادی</a:t>
            </a:r>
          </a:p>
          <a:p>
            <a:pPr algn="r" rtl="1" eaLnBrk="1" hangingPunct="1"/>
            <a:r>
              <a:rPr lang="fa-IR" altLang="en-US" sz="2800" b="1">
                <a:latin typeface="Times New Roman" panose="02020603050405020304" pitchFamily="18" charset="0"/>
                <a:cs typeface="B Nazanin" pitchFamily="2" charset="0"/>
              </a:rPr>
              <a:t>آمفیزم</a:t>
            </a:r>
            <a:endParaRPr lang="en-US" altLang="en-US" sz="2800" b="1">
              <a:latin typeface="Times New Roman" panose="02020603050405020304" pitchFamily="18" charset="0"/>
              <a:cs typeface="B Nazanin" pitchFamily="2" charset="0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B583361-4A0E-41DF-8B83-05C216425CEE}"/>
              </a:ext>
            </a:extLst>
          </p:cNvPr>
          <p:cNvSpPr>
            <a:spLocks noGrp="1" noEditPoints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CASE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D49C7E47-5D25-4B28-A24C-E2933111E842}"/>
              </a:ext>
            </a:extLst>
          </p:cNvPr>
          <p:cNvSpPr>
            <a:spLocks noGrp="1" noEditPoints="1" noChangeArrowheads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/>
            <a:r>
              <a:rPr lang="fa-IR" altLang="en-US" sz="2800">
                <a:latin typeface="Times New Roman" panose="02020603050405020304" pitchFamily="18" charset="0"/>
                <a:cs typeface="B Nazanin" pitchFamily="2" charset="0"/>
              </a:rPr>
              <a:t>خانم 30 ساله ای در بارداری دوم با سابقه سزارین که از یک سال قبل دچار تنگی نفس بوده است ، تحت درمان با داروهای آسم بوده که از نتایج درمان راضی نبوده است .در ماه چهارم حاملگی مراجعه کرده اند و دچار تشدید تنگی نفس شده است.اسپیرومتری انجام شده است .قدم بعدی شما چیست؟</a:t>
            </a:r>
            <a:endParaRPr lang="en-US" altLang="en-US" sz="2800">
              <a:latin typeface="Times New Roman" panose="02020603050405020304" pitchFamily="18" charset="0"/>
              <a:cs typeface="B Nazanin" pitchFamily="2" charset="0"/>
            </a:endParaRP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A73099BA-9F3E-4EC1-A62A-5A0ABB14D936}"/>
              </a:ext>
            </a:extLst>
          </p:cNvPr>
          <p:cNvSpPr>
            <a:spLocks noGrp="1" noEditPoint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F05FB3B-D09D-438E-9B1F-374F139DF6E8}" type="slidenum">
              <a:rPr lang="en-US" altLang="en-US" sz="280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28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77FB603-6579-4CB6-AE40-1804F0A7409F}"/>
              </a:ext>
            </a:extLst>
          </p:cNvPr>
          <p:cNvSpPr>
            <a:spLocks noGrp="1" noEditPoints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387C0868-2C03-44DF-BEC1-2E0CF0A500E9}"/>
              </a:ext>
            </a:extLst>
          </p:cNvPr>
          <p:cNvSpPr>
            <a:spLocks noGrp="1" noEditPoints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9636" name="Slide Number Placeholder 5">
            <a:extLst>
              <a:ext uri="{FF2B5EF4-FFF2-40B4-BE49-F238E27FC236}">
                <a16:creationId xmlns:a16="http://schemas.microsoft.com/office/drawing/2014/main" id="{41C68B93-5E0F-4914-8CA3-56C37C576CB6}"/>
              </a:ext>
            </a:extLst>
          </p:cNvPr>
          <p:cNvSpPr>
            <a:spLocks noGrp="1" noEditPoint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8F38B09-7849-4642-A1E0-5E61CDB82D9E}" type="slidenum">
              <a:rPr lang="en-US" altLang="en-US" sz="280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2800">
              <a:solidFill>
                <a:schemeClr val="accent1"/>
              </a:solidFill>
            </a:endParaRPr>
          </a:p>
        </p:txBody>
      </p:sp>
      <p:pic>
        <p:nvPicPr>
          <p:cNvPr id="69637" name="Picture 5" descr="01010330">
            <a:extLst>
              <a:ext uri="{FF2B5EF4-FFF2-40B4-BE49-F238E27FC236}">
                <a16:creationId xmlns:a16="http://schemas.microsoft.com/office/drawing/2014/main" id="{1A130445-97D9-4877-9718-90110E5BD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20675"/>
            <a:ext cx="54737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9130ABD-A534-4DE5-83AA-6688AA03FEB1}"/>
              </a:ext>
            </a:extLst>
          </p:cNvPr>
          <p:cNvSpPr>
            <a:spLocks noGrp="1" noEditPoints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  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25699805-1F5C-4650-A103-3F521C44E741}"/>
              </a:ext>
            </a:extLst>
          </p:cNvPr>
          <p:cNvSpPr>
            <a:spLocks noGrp="1" noEditPoints="1" noChangeArrowheads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>
              <a:buFontTx/>
              <a:buNone/>
            </a:pPr>
            <a:r>
              <a:rPr lang="fa-IR" altLang="en-US" sz="2800">
                <a:cs typeface="B Nazanin" pitchFamily="2" charset="0"/>
              </a:rPr>
              <a:t>1- تشدید داروهای ضد آسم</a:t>
            </a:r>
          </a:p>
          <a:p>
            <a:pPr algn="r" rtl="1" eaLnBrk="1" hangingPunct="1">
              <a:buFontTx/>
              <a:buNone/>
            </a:pPr>
            <a:r>
              <a:rPr lang="fa-IR" altLang="en-US" sz="2800">
                <a:cs typeface="B Nazanin" pitchFamily="2" charset="0"/>
              </a:rPr>
              <a:t>2-گرفتن </a:t>
            </a:r>
            <a:r>
              <a:rPr lang="en-US" altLang="en-US" sz="2800">
                <a:cs typeface="B Nazanin" pitchFamily="2" charset="0"/>
              </a:rPr>
              <a:t>CT Scan </a:t>
            </a:r>
            <a:r>
              <a:rPr lang="fa-IR" altLang="en-US" sz="2800">
                <a:cs typeface="B Nazanin" pitchFamily="2" charset="0"/>
              </a:rPr>
              <a:t> ریه جهت رد علل ثانوی</a:t>
            </a:r>
          </a:p>
          <a:p>
            <a:pPr algn="r" rtl="1" eaLnBrk="1" hangingPunct="1">
              <a:buFontTx/>
              <a:buNone/>
            </a:pPr>
            <a:r>
              <a:rPr lang="fa-IR" altLang="en-US" sz="2800">
                <a:cs typeface="B Nazanin" pitchFamily="2" charset="0"/>
              </a:rPr>
              <a:t>3- برونکوسکوپی</a:t>
            </a:r>
          </a:p>
          <a:p>
            <a:pPr algn="r" rtl="1" eaLnBrk="1" hangingPunct="1">
              <a:buFontTx/>
              <a:buNone/>
            </a:pPr>
            <a:r>
              <a:rPr lang="fa-IR" altLang="en-US" sz="2800">
                <a:cs typeface="B Nazanin" pitchFamily="2" charset="0"/>
              </a:rPr>
              <a:t>4- تشدید علائم ربطی به آسم ندارد و با دیس پنه حاملگی توجیه می شود.</a:t>
            </a:r>
            <a:endParaRPr lang="en-US" altLang="en-US" sz="2800">
              <a:cs typeface="B Nazanin" pitchFamily="2" charset="0"/>
            </a:endParaRPr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6849A918-F6ED-44F4-A2BF-738A1E8BB080}"/>
              </a:ext>
            </a:extLst>
          </p:cNvPr>
          <p:cNvSpPr>
            <a:spLocks noGrp="1" noEditPoint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D01D9AD-F0DE-4FA6-9C37-FE8D0E89C47D}" type="slidenum">
              <a:rPr lang="en-US" altLang="en-US" sz="280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28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D91F9-D63A-44A1-8B8E-F796847625AF}"/>
              </a:ext>
            </a:extLst>
          </p:cNvPr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683" name="Content Placeholder 2">
            <a:extLst>
              <a:ext uri="{FF2B5EF4-FFF2-40B4-BE49-F238E27FC236}">
                <a16:creationId xmlns:a16="http://schemas.microsoft.com/office/drawing/2014/main" id="{9B0752F4-98C1-4D0B-9139-1394DAED5E4E}"/>
              </a:ext>
            </a:extLst>
          </p:cNvPr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/>
            <a:r>
              <a:rPr lang="en-US" altLang="en-US" sz="2400">
                <a:cs typeface="B Nazanin" pitchFamily="2" charset="0"/>
              </a:rPr>
              <a:t>Fixed obstruction</a:t>
            </a:r>
          </a:p>
          <a:p>
            <a:pPr algn="r" rtl="1" eaLnBrk="1" hangingPunct="1"/>
            <a:r>
              <a:rPr lang="fa-IR" altLang="en-US" sz="2400">
                <a:cs typeface="B Nazanin" pitchFamily="2" charset="0"/>
              </a:rPr>
              <a:t>سی تی ریه</a:t>
            </a:r>
            <a:endParaRPr lang="en-US" altLang="en-US" sz="2400">
              <a:cs typeface="B Nazanin" pitchFamily="2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49D73-8963-4195-AC2E-631D3C3CF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E7C84FD-F3BC-2F43-82A5-D54C6586D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975" y="145144"/>
            <a:ext cx="9096073" cy="5907994"/>
          </a:xfrm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9D6DA339-D708-410D-A8E3-3CDC0F7B26DE}"/>
              </a:ext>
            </a:extLst>
          </p:cNvPr>
          <p:cNvSpPr>
            <a:spLocks noGrp="1" noEditPoints="1"/>
          </p:cNvSpPr>
          <p:nvPr>
            <p:ph type="title"/>
          </p:nvPr>
        </p:nvSpPr>
        <p:spPr>
          <a:xfrm>
            <a:off x="1447800" y="804863"/>
            <a:ext cx="9607550" cy="1055687"/>
          </a:xfrm>
        </p:spPr>
        <p:txBody>
          <a:bodyPr>
            <a:noAutofit/>
          </a:bodyPr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fa-IR" sz="2800" dirty="0">
                <a:cs typeface="B Mitra" pitchFamily="2" charset="-78"/>
              </a:rPr>
              <a:t>سوال شماره- 42</a:t>
            </a:r>
            <a:br>
              <a:rPr lang="fa-IR" sz="2800" dirty="0">
                <a:cs typeface="B Mitra" pitchFamily="2" charset="-78"/>
              </a:rPr>
            </a:br>
            <a:r>
              <a:rPr lang="fa-IR" sz="2800" dirty="0">
                <a:cs typeface="B Mitra" pitchFamily="2" charset="-78"/>
              </a:rPr>
              <a:t> آقای 65 ساله سیگاری  70 پاکت /سال با شکایت تنگ نفس شدید مراجعه کرده است </a:t>
            </a:r>
            <a:endParaRPr lang="en-US" sz="2800" dirty="0">
              <a:cs typeface="B Mitra" pitchFamily="2" charset="-78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E32CEBA-DC12-463D-9634-FF9D950887C5}"/>
              </a:ext>
            </a:extLst>
          </p:cNvPr>
          <p:cNvSpPr>
            <a:spLocks noGrp="1" noEditPoints="1"/>
          </p:cNvSpPr>
          <p:nvPr>
            <p:ph type="body" idx="1"/>
          </p:nvPr>
        </p:nvSpPr>
        <p:spPr>
          <a:xfrm>
            <a:off x="4943475" y="1611313"/>
            <a:ext cx="5473700" cy="1511300"/>
          </a:xfrm>
        </p:spPr>
        <p:txBody>
          <a:bodyPr rtlCol="0"/>
          <a:lstStyle/>
          <a:p>
            <a:pPr marL="457200" indent="-457200" algn="r" rtl="1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dirty="0">
                <a:cs typeface="B Nazanin" panose="00000400000000000000" pitchFamily="2" charset="-78"/>
              </a:rPr>
              <a:t>تفسیر اسپیرو متری وی چیست؟</a:t>
            </a:r>
          </a:p>
          <a:p>
            <a:pPr marL="457200" indent="-457200" algn="r" rtl="1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dirty="0">
                <a:cs typeface="B Nazanin" panose="00000400000000000000" pitchFamily="2" charset="-78"/>
              </a:rPr>
              <a:t>بر اساس الگوی فوق چه بیماری برای وی مطرح است؟</a:t>
            </a:r>
            <a:endParaRPr lang="en-US" dirty="0">
              <a:cs typeface="B Nazanin" panose="00000400000000000000" pitchFamily="2" charset="-78"/>
            </a:endParaRPr>
          </a:p>
          <a:p>
            <a:pPr algn="r" rtl="1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2708" name="Picture 3">
            <a:extLst>
              <a:ext uri="{FF2B5EF4-FFF2-40B4-BE49-F238E27FC236}">
                <a16:creationId xmlns:a16="http://schemas.microsoft.com/office/drawing/2014/main" id="{1520E299-26C0-44C5-88D8-80471ECDE45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0" y="2349500"/>
            <a:ext cx="2806700" cy="3951288"/>
          </a:xfrm>
        </p:spPr>
      </p:pic>
      <p:pic>
        <p:nvPicPr>
          <p:cNvPr id="72709" name="Picture 2">
            <a:extLst>
              <a:ext uri="{FF2B5EF4-FFF2-40B4-BE49-F238E27FC236}">
                <a16:creationId xmlns:a16="http://schemas.microsoft.com/office/drawing/2014/main" id="{1945AD52-AFCD-452A-87D6-0E0807AEFBF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2038" y="2924175"/>
            <a:ext cx="5480050" cy="3384550"/>
          </a:xfrm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4AA64-CBF6-4B19-B676-8EC01952582B}"/>
              </a:ext>
            </a:extLst>
          </p:cNvPr>
          <p:cNvSpPr>
            <a:spLocks noGrp="1" noEditPoints="1"/>
          </p:cNvSpPr>
          <p:nvPr>
            <p:ph type="title"/>
          </p:nvPr>
        </p:nvSpPr>
        <p:spPr>
          <a:xfrm>
            <a:off x="1447800" y="804863"/>
            <a:ext cx="9607550" cy="10556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A195A-B31F-447B-8FD8-9B91F9C18B0B}"/>
              </a:ext>
            </a:extLst>
          </p:cNvPr>
          <p:cNvSpPr>
            <a:spLocks noGrp="1" noEditPoints="1"/>
          </p:cNvSpPr>
          <p:nvPr>
            <p:ph type="body" idx="1"/>
          </p:nvPr>
        </p:nvSpPr>
        <p:spPr>
          <a:xfrm>
            <a:off x="1447800" y="2019300"/>
            <a:ext cx="4645025" cy="80168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732" name="Content Placeholder 3">
            <a:extLst>
              <a:ext uri="{FF2B5EF4-FFF2-40B4-BE49-F238E27FC236}">
                <a16:creationId xmlns:a16="http://schemas.microsoft.com/office/drawing/2014/main" id="{767AD56A-ED42-4793-B6CE-D16656B27062}"/>
              </a:ext>
            </a:extLst>
          </p:cNvPr>
          <p:cNvSpPr>
            <a:spLocks noGrp="1" noEditPoints="1"/>
          </p:cNvSpPr>
          <p:nvPr>
            <p:ph sz="half" idx="2"/>
          </p:nvPr>
        </p:nvSpPr>
        <p:spPr>
          <a:xfrm>
            <a:off x="1447800" y="2824163"/>
            <a:ext cx="4645025" cy="264477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C38B73-22C5-4A89-A75B-2EC8F4777BD7}"/>
              </a:ext>
            </a:extLst>
          </p:cNvPr>
          <p:cNvSpPr>
            <a:spLocks noGrp="1" noEditPoints="1"/>
          </p:cNvSpPr>
          <p:nvPr>
            <p:ph type="body" sz="quarter" idx="3"/>
          </p:nvPr>
        </p:nvSpPr>
        <p:spPr>
          <a:xfrm>
            <a:off x="6411913" y="2022475"/>
            <a:ext cx="4645025" cy="8032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734" name="Content Placeholder 5">
            <a:extLst>
              <a:ext uri="{FF2B5EF4-FFF2-40B4-BE49-F238E27FC236}">
                <a16:creationId xmlns:a16="http://schemas.microsoft.com/office/drawing/2014/main" id="{A09DD939-A0C9-4844-AB7F-8523EDD440CC}"/>
              </a:ext>
            </a:extLst>
          </p:cNvPr>
          <p:cNvSpPr>
            <a:spLocks noGrp="1" noEditPoints="1"/>
          </p:cNvSpPr>
          <p:nvPr>
            <p:ph sz="quarter" idx="4"/>
          </p:nvPr>
        </p:nvSpPr>
        <p:spPr>
          <a:xfrm>
            <a:off x="6411913" y="2820988"/>
            <a:ext cx="4645025" cy="2638425"/>
          </a:xfrm>
        </p:spPr>
        <p:txBody>
          <a:bodyPr/>
          <a:lstStyle/>
          <a:p>
            <a:pPr algn="r" rtl="1" eaLnBrk="1" hangingPunct="1"/>
            <a:r>
              <a:rPr lang="fa-IR" altLang="en-US" sz="2400" b="1">
                <a:latin typeface="Times New Roman" panose="02020603050405020304" pitchFamily="18" charset="0"/>
                <a:cs typeface="B Nazanin" pitchFamily="2" charset="0"/>
              </a:rPr>
              <a:t>انسدادی با </a:t>
            </a:r>
            <a:r>
              <a:rPr lang="en-US" altLang="en-US" sz="2400" b="1">
                <a:latin typeface="Times New Roman" panose="02020603050405020304" pitchFamily="18" charset="0"/>
                <a:cs typeface="B Nazanin" pitchFamily="2" charset="0"/>
              </a:rPr>
              <a:t>AIR TRAPPING </a:t>
            </a:r>
            <a:r>
              <a:rPr lang="fa-IR" altLang="en-US" sz="2400" b="1">
                <a:latin typeface="Times New Roman" panose="02020603050405020304" pitchFamily="18" charset="0"/>
                <a:cs typeface="B Nazanin" pitchFamily="2" charset="0"/>
              </a:rPr>
              <a:t>یا </a:t>
            </a:r>
            <a:r>
              <a:rPr lang="en-US" altLang="en-US" sz="2400" b="1">
                <a:latin typeface="Times New Roman" panose="02020603050405020304" pitchFamily="18" charset="0"/>
                <a:cs typeface="B Nazanin" pitchFamily="2" charset="0"/>
              </a:rPr>
              <a:t>MIXED</a:t>
            </a:r>
          </a:p>
          <a:p>
            <a:pPr algn="r" rtl="1" eaLnBrk="1" hangingPunct="1"/>
            <a:r>
              <a:rPr lang="fa-IR" altLang="en-US" sz="2400" b="1">
                <a:latin typeface="Times New Roman" panose="02020603050405020304" pitchFamily="18" charset="0"/>
                <a:cs typeface="B Nazanin" pitchFamily="2" charset="0"/>
              </a:rPr>
              <a:t>با توجه به </a:t>
            </a:r>
            <a:r>
              <a:rPr lang="en-US" altLang="en-US" sz="2400" b="1">
                <a:latin typeface="Times New Roman" panose="02020603050405020304" pitchFamily="18" charset="0"/>
                <a:cs typeface="B Nazanin" pitchFamily="2" charset="0"/>
              </a:rPr>
              <a:t>TLC </a:t>
            </a:r>
            <a:r>
              <a:rPr lang="fa-IR" altLang="en-US" sz="2400" b="1">
                <a:latin typeface="Times New Roman" panose="02020603050405020304" pitchFamily="18" charset="0"/>
                <a:cs typeface="B Nazanin" pitchFamily="2" charset="0"/>
              </a:rPr>
              <a:t>نرمال انسدادی است</a:t>
            </a:r>
          </a:p>
          <a:p>
            <a:pPr algn="r" rtl="1" eaLnBrk="1" hangingPunct="1"/>
            <a:r>
              <a:rPr lang="en-US" altLang="en-US" sz="2400" b="1">
                <a:latin typeface="Times New Roman" panose="02020603050405020304" pitchFamily="18" charset="0"/>
                <a:cs typeface="B Nazanin" pitchFamily="2" charset="0"/>
              </a:rPr>
              <a:t>DLCO</a:t>
            </a:r>
            <a:r>
              <a:rPr lang="fa-IR" altLang="en-US" sz="2400" b="1">
                <a:latin typeface="Times New Roman" panose="02020603050405020304" pitchFamily="18" charset="0"/>
                <a:cs typeface="B Nazanin" pitchFamily="2" charset="0"/>
              </a:rPr>
              <a:t> کم به نفع آمفیزم </a:t>
            </a:r>
            <a:endParaRPr lang="en-US" altLang="en-US" sz="2400" b="1">
              <a:latin typeface="Times New Roman" panose="02020603050405020304" pitchFamily="18" charset="0"/>
              <a:cs typeface="B Nazanin" pitchFamily="2" charset="0"/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8">
            <a:extLst>
              <a:ext uri="{FF2B5EF4-FFF2-40B4-BE49-F238E27FC236}">
                <a16:creationId xmlns:a16="http://schemas.microsoft.com/office/drawing/2014/main" id="{FAD76D91-6E37-48AF-B35D-260624A58CA6}"/>
              </a:ext>
            </a:extLst>
          </p:cNvPr>
          <p:cNvSpPr>
            <a:spLocks noGrp="1" noEditPoints="1"/>
          </p:cNvSpPr>
          <p:nvPr>
            <p:ph type="title"/>
          </p:nvPr>
        </p:nvSpPr>
        <p:spPr>
          <a:xfrm>
            <a:off x="1449388" y="804863"/>
            <a:ext cx="9605962" cy="1058862"/>
          </a:xfrm>
        </p:spPr>
        <p:txBody>
          <a:bodyPr>
            <a:noAutofit/>
          </a:bodyPr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fa-IR" sz="2800" dirty="0">
                <a:cs typeface="B Nazanin" panose="00000400000000000000" pitchFamily="2" charset="-78"/>
              </a:rPr>
              <a:t>سوال شماره-40</a:t>
            </a:r>
            <a:br>
              <a:rPr lang="fa-IR" sz="2800" dirty="0">
                <a:cs typeface="B Nazanin" panose="00000400000000000000" pitchFamily="2" charset="-78"/>
              </a:rPr>
            </a:br>
            <a:r>
              <a:rPr lang="fa-IR" sz="2800" dirty="0">
                <a:cs typeface="B Nazanin" panose="00000400000000000000" pitchFamily="2" charset="-78"/>
              </a:rPr>
              <a:t>اسپیرومتری زیر را تفسیر نمایید. </a:t>
            </a:r>
            <a:endParaRPr lang="en-US" sz="2800" dirty="0">
              <a:cs typeface="B Nazanin" panose="00000400000000000000" pitchFamily="2" charset="-78"/>
            </a:endParaRPr>
          </a:p>
        </p:txBody>
      </p:sp>
      <p:pic>
        <p:nvPicPr>
          <p:cNvPr id="74755" name="Picture 3">
            <a:extLst>
              <a:ext uri="{FF2B5EF4-FFF2-40B4-BE49-F238E27FC236}">
                <a16:creationId xmlns:a16="http://schemas.microsoft.com/office/drawing/2014/main" id="{F6B6CE54-5EF4-4ED9-8E84-10273CDA473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4413" y="1355725"/>
            <a:ext cx="5089525" cy="2344738"/>
          </a:xfrm>
        </p:spPr>
      </p:pic>
      <p:pic>
        <p:nvPicPr>
          <p:cNvPr id="74756" name="Picture 4">
            <a:extLst>
              <a:ext uri="{FF2B5EF4-FFF2-40B4-BE49-F238E27FC236}">
                <a16:creationId xmlns:a16="http://schemas.microsoft.com/office/drawing/2014/main" id="{A2B1071C-5BB6-4977-878E-85CB8395F33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3700463"/>
            <a:ext cx="5834063" cy="2817812"/>
          </a:xfrm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B523-E8DD-4EE8-8A9D-33998504F10C}"/>
              </a:ext>
            </a:extLst>
          </p:cNvPr>
          <p:cNvSpPr>
            <a:spLocks noGrp="1" noEditPoints="1"/>
          </p:cNvSpPr>
          <p:nvPr>
            <p:ph type="title"/>
          </p:nvPr>
        </p:nvSpPr>
        <p:spPr>
          <a:xfrm>
            <a:off x="1449388" y="804863"/>
            <a:ext cx="9605962" cy="10588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FDBD3AD6-092C-4A8D-8365-9CCDB8F89216}"/>
              </a:ext>
            </a:extLst>
          </p:cNvPr>
          <p:cNvSpPr>
            <a:spLocks noGrp="1" noEditPoints="1"/>
          </p:cNvSpPr>
          <p:nvPr>
            <p:ph sz="half" idx="1"/>
          </p:nvPr>
        </p:nvSpPr>
        <p:spPr>
          <a:xfrm>
            <a:off x="1447800" y="2011363"/>
            <a:ext cx="4645025" cy="344805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5780" name="Content Placeholder 3">
            <a:extLst>
              <a:ext uri="{FF2B5EF4-FFF2-40B4-BE49-F238E27FC236}">
                <a16:creationId xmlns:a16="http://schemas.microsoft.com/office/drawing/2014/main" id="{0C4606A4-2809-464B-8AC6-482E14E22AFE}"/>
              </a:ext>
            </a:extLst>
          </p:cNvPr>
          <p:cNvSpPr>
            <a:spLocks noGrp="1" noEditPoints="1"/>
          </p:cNvSpPr>
          <p:nvPr>
            <p:ph sz="half" idx="2"/>
          </p:nvPr>
        </p:nvSpPr>
        <p:spPr>
          <a:xfrm>
            <a:off x="6413500" y="2017713"/>
            <a:ext cx="4645025" cy="3441700"/>
          </a:xfrm>
        </p:spPr>
        <p:txBody>
          <a:bodyPr/>
          <a:lstStyle/>
          <a:p>
            <a:pPr algn="r" rtl="1" eaLnBrk="1" hangingPunct="1"/>
            <a:r>
              <a:rPr lang="fa-IR" altLang="en-US" sz="3200">
                <a:cs typeface="B Nazanin" pitchFamily="2" charset="0"/>
              </a:rPr>
              <a:t>نمای انسدادی</a:t>
            </a:r>
            <a:endParaRPr lang="en-US" altLang="en-US" sz="3200">
              <a:cs typeface="B Nazanin" pitchFamily="2" charset="0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A0CA7B5-C665-47CA-BDC9-EE2F9593F511}"/>
              </a:ext>
            </a:extLst>
          </p:cNvPr>
          <p:cNvSpPr>
            <a:spLocks noGrp="1" noEditPoints="1" noChangeArrowheads="1"/>
          </p:cNvSpPr>
          <p:nvPr>
            <p:ph type="title"/>
          </p:nvPr>
        </p:nvSpPr>
        <p:spPr>
          <a:xfrm>
            <a:off x="1524000" y="274638"/>
            <a:ext cx="8686800" cy="1143000"/>
          </a:xfrm>
        </p:spPr>
        <p:txBody>
          <a:bodyPr>
            <a:normAutofit fontScale="90000"/>
          </a:bodyPr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fa-IR" sz="2800" dirty="0">
                <a:cs typeface="B Titr" pitchFamily="2" charset="-78"/>
              </a:rPr>
              <a:t>سوال 16: </a:t>
            </a:r>
            <a:br>
              <a:rPr lang="fa-IR" sz="2800" dirty="0">
                <a:cs typeface="B Titr" pitchFamily="2" charset="-78"/>
              </a:rPr>
            </a:br>
            <a:r>
              <a:rPr lang="fa-IR" sz="2800" dirty="0">
                <a:cs typeface="B Titr" pitchFamily="2" charset="-78"/>
              </a:rPr>
              <a:t>هریک از شکلهای زیر نشان دهنده چه نوع انسدادی در راههای هوایی است  ؟</a:t>
            </a:r>
            <a:endParaRPr lang="en-US" sz="2800" dirty="0">
              <a:cs typeface="B Titr" pitchFamily="2" charset="-78"/>
            </a:endParaRP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5220172D-7860-4920-AC77-991C65221208}"/>
              </a:ext>
            </a:extLst>
          </p:cNvPr>
          <p:cNvSpPr>
            <a:spLocks noGrp="1" noEditPoints="1" noChangeArrowheads="1"/>
          </p:cNvSpPr>
          <p:nvPr>
            <p:ph idx="1"/>
          </p:nvPr>
        </p:nvSpPr>
        <p:spPr>
          <a:xfrm>
            <a:off x="1981200" y="1600200"/>
            <a:ext cx="8229600" cy="32766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6804" name="Slide Number Placeholder 4">
            <a:extLst>
              <a:ext uri="{FF2B5EF4-FFF2-40B4-BE49-F238E27FC236}">
                <a16:creationId xmlns:a16="http://schemas.microsoft.com/office/drawing/2014/main" id="{00CAD0DD-B48B-454C-A852-FE7EDAD05CC6}"/>
              </a:ext>
            </a:extLst>
          </p:cNvPr>
          <p:cNvSpPr>
            <a:spLocks noGrp="1" noEditPoint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6473B469-030C-4A97-A7CF-3D63A0B7B9F3}" type="slidenum">
              <a:rPr lang="en-US" altLang="en-US" sz="280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n-US" sz="2800">
              <a:solidFill>
                <a:schemeClr val="accent1"/>
              </a:solidFill>
            </a:endParaRPr>
          </a:p>
        </p:txBody>
      </p:sp>
      <p:pic>
        <p:nvPicPr>
          <p:cNvPr id="76805" name="Picture 4">
            <a:extLst>
              <a:ext uri="{FF2B5EF4-FFF2-40B4-BE49-F238E27FC236}">
                <a16:creationId xmlns:a16="http://schemas.microsoft.com/office/drawing/2014/main" id="{F787F299-C174-469D-8FD4-018562BAA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9" r="22765"/>
          <a:stretch>
            <a:fillRect/>
          </a:stretch>
        </p:blipFill>
        <p:spPr bwMode="auto">
          <a:xfrm>
            <a:off x="1981200" y="1219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E66A9B6-BF1C-438D-B465-F2C0940FFA60}"/>
              </a:ext>
            </a:extLst>
          </p:cNvPr>
          <p:cNvSpPr>
            <a:spLocks noGrp="1" noEditPoints="1" noChangeArrowheads="1"/>
          </p:cNvSpPr>
          <p:nvPr>
            <p:ph type="title"/>
          </p:nvPr>
        </p:nvSpPr>
        <p:spPr>
          <a:xfrm>
            <a:off x="2424113" y="5300663"/>
            <a:ext cx="8637587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u="sng"/>
              <a:t>Moderate  RESTRICTION</a:t>
            </a:r>
          </a:p>
        </p:txBody>
      </p:sp>
      <p:graphicFrame>
        <p:nvGraphicFramePr>
          <p:cNvPr id="5123" name="Group 3">
            <a:extLst>
              <a:ext uri="{FF2B5EF4-FFF2-40B4-BE49-F238E27FC236}">
                <a16:creationId xmlns:a16="http://schemas.microsoft.com/office/drawing/2014/main" id="{C56AD9AA-604D-468F-92BE-66D45CC0EEA8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34938"/>
          <a:ext cx="8153400" cy="5029200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8113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2400" b="0" i="0" u="none" strike="noStrike" cap="none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Pul.meas</a:t>
                      </a:r>
                      <a:endParaRPr kumimoji="0" lang="en-US" sz="2400" b="0" i="0" u="none" strike="noStrike" cap="non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 after bronchodilator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%pred after bronchodilator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en-US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FVC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FEV1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FEV1/FVC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2400" b="1" i="1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FEF25-75%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FEF25%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FEF5O%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CB6EEA9-7E49-4332-A7ED-8CA781C10DA6}"/>
              </a:ext>
            </a:extLst>
          </p:cNvPr>
          <p:cNvSpPr>
            <a:spLocks noGrp="1" noEditPoints="1" noChangeArrowheads="1"/>
          </p:cNvSpPr>
          <p:nvPr>
            <p:ph type="title"/>
          </p:nvPr>
        </p:nvSpPr>
        <p:spPr>
          <a:xfrm>
            <a:off x="2566988" y="6216650"/>
            <a:ext cx="8637587" cy="6413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u="sng"/>
              <a:t>VERY  SEVERE OBSTRUCTION</a:t>
            </a:r>
          </a:p>
        </p:txBody>
      </p:sp>
      <p:graphicFrame>
        <p:nvGraphicFramePr>
          <p:cNvPr id="6147" name="Group 3">
            <a:extLst>
              <a:ext uri="{FF2B5EF4-FFF2-40B4-BE49-F238E27FC236}">
                <a16:creationId xmlns:a16="http://schemas.microsoft.com/office/drawing/2014/main" id="{7F8620DA-00DE-4151-A32E-E61562A72220}"/>
              </a:ext>
            </a:extLst>
          </p:cNvPr>
          <p:cNvGraphicFramePr>
            <a:graphicFrameLocks noGrp="1"/>
          </p:cNvGraphicFramePr>
          <p:nvPr/>
        </p:nvGraphicFramePr>
        <p:xfrm>
          <a:off x="1538288" y="344488"/>
          <a:ext cx="8153400" cy="5260975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46175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2400" b="0" i="0" u="none" strike="noStrike" cap="none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Pul.meas</a:t>
                      </a:r>
                      <a:endParaRPr kumimoji="0" lang="en-US" sz="2400" b="0" i="0" u="none" strike="noStrike" cap="non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 after bronchodilator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%pred after bronchodilator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en-US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FVC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FEV1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FEV1/FVC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2400" b="1" i="1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FEF25-75%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FEF25%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FEF5O%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98A0BBD-6ED8-4669-97F8-4D1BD010BA7E}"/>
              </a:ext>
            </a:extLst>
          </p:cNvPr>
          <p:cNvSpPr>
            <a:spLocks noGrp="1" noEditPoints="1" noChangeArrowheads="1"/>
          </p:cNvSpPr>
          <p:nvPr>
            <p:ph type="title"/>
          </p:nvPr>
        </p:nvSpPr>
        <p:spPr>
          <a:xfrm>
            <a:off x="3071813" y="5734050"/>
            <a:ext cx="8637587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u="sng"/>
              <a:t>MIXED OBS &amp; RES</a:t>
            </a:r>
          </a:p>
        </p:txBody>
      </p:sp>
      <p:graphicFrame>
        <p:nvGraphicFramePr>
          <p:cNvPr id="7171" name="Group 3">
            <a:extLst>
              <a:ext uri="{FF2B5EF4-FFF2-40B4-BE49-F238E27FC236}">
                <a16:creationId xmlns:a16="http://schemas.microsoft.com/office/drawing/2014/main" id="{E0709F8B-41F0-449E-B7AD-856268862532}"/>
              </a:ext>
            </a:extLst>
          </p:cNvPr>
          <p:cNvGraphicFramePr>
            <a:graphicFrameLocks noGrp="1"/>
          </p:cNvGraphicFramePr>
          <p:nvPr/>
        </p:nvGraphicFramePr>
        <p:xfrm>
          <a:off x="1898650" y="430213"/>
          <a:ext cx="8027988" cy="5303837"/>
        </p:xfrm>
        <a:graphic>
          <a:graphicData uri="http://schemas.openxmlformats.org/drawingml/2006/table">
            <a:tbl>
              <a:tblPr/>
              <a:tblGrid>
                <a:gridCol w="187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0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4455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2400" b="0" i="0" u="none" strike="noStrike" cap="none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Pul.meas</a:t>
                      </a:r>
                      <a:endParaRPr kumimoji="0" lang="en-US" sz="2400" b="0" i="0" u="none" strike="noStrike" cap="non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 after bronchodilator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%pred after bronchodilator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en-US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82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SVC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82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FVC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82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FEV1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18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FEV1/FVC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5O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en-US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27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2400" b="1" i="1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FEF25-75%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82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FEF25%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82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FEF5O%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82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RV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82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TLC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82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FRC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82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DLCO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C9BB563-8696-4F20-A610-6BC45EA4C288}"/>
              </a:ext>
            </a:extLst>
          </p:cNvPr>
          <p:cNvSpPr>
            <a:spLocks noGrp="1" noEditPoints="1" noChangeArrowheads="1"/>
          </p:cNvSpPr>
          <p:nvPr>
            <p:ph type="title"/>
          </p:nvPr>
        </p:nvSpPr>
        <p:spPr>
          <a:xfrm>
            <a:off x="1487488" y="5410200"/>
            <a:ext cx="10466387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u="sng" dirty="0"/>
              <a:t>PULMONARY </a:t>
            </a:r>
            <a:br>
              <a:rPr lang="en-US" b="1" i="1" u="sng" dirty="0"/>
            </a:br>
            <a:r>
              <a:rPr lang="en-US" b="1" i="1" u="sng" dirty="0"/>
              <a:t>VASCULAR  DISEASE</a:t>
            </a:r>
          </a:p>
        </p:txBody>
      </p:sp>
      <p:graphicFrame>
        <p:nvGraphicFramePr>
          <p:cNvPr id="9219" name="Group 3">
            <a:extLst>
              <a:ext uri="{FF2B5EF4-FFF2-40B4-BE49-F238E27FC236}">
                <a16:creationId xmlns:a16="http://schemas.microsoft.com/office/drawing/2014/main" id="{33561B33-5A0B-445F-B91C-F31ED2E1264F}"/>
              </a:ext>
            </a:extLst>
          </p:cNvPr>
          <p:cNvGraphicFramePr>
            <a:graphicFrameLocks noGrp="1"/>
          </p:cNvGraphicFramePr>
          <p:nvPr/>
        </p:nvGraphicFramePr>
        <p:xfrm>
          <a:off x="1487488" y="198438"/>
          <a:ext cx="8153400" cy="5211762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4351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2400" b="0" i="0" u="none" strike="noStrike" cap="none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Pul.meas</a:t>
                      </a:r>
                      <a:endParaRPr kumimoji="0" lang="en-US" sz="2400" b="0" i="0" u="none" strike="noStrike" cap="non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Pred%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 after bronchodilator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%pred after bronchodilator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en-US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7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SVC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7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FVC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7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FEV1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7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FEV1/FVC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44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1" i="1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Airway Resistance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8O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37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FEF25%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37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FEF5O%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1OO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37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RV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37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TLC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37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FRC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37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DLCO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3O.6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fa-IR" sz="1800" b="0" i="0" u="none" strike="noStrike" cap="non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>
            <a:extLst>
              <a:ext uri="{FF2B5EF4-FFF2-40B4-BE49-F238E27FC236}">
                <a16:creationId xmlns:a16="http://schemas.microsoft.com/office/drawing/2014/main" id="{672FFA40-E7A6-43EA-8FF0-07D36645398B}"/>
              </a:ext>
            </a:extLst>
          </p:cNvPr>
          <p:cNvSpPr>
            <a:spLocks noGrp="1" noEditPoints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4234503C-49E6-4681-8112-0B594D02E483}"/>
              </a:ext>
            </a:extLst>
          </p:cNvPr>
          <p:cNvSpPr>
            <a:spLocks noGrp="1" noEditPoints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14A0C51E-0496-4A43-99B8-A7287B74B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graphicFrame>
        <p:nvGraphicFramePr>
          <p:cNvPr id="667690" name="Group 42">
            <a:extLst>
              <a:ext uri="{FF2B5EF4-FFF2-40B4-BE49-F238E27FC236}">
                <a16:creationId xmlns:a16="http://schemas.microsoft.com/office/drawing/2014/main" id="{668E347F-F7DA-4106-A480-F3C1E1EF0E67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277813"/>
          <a:ext cx="8229600" cy="5970587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36436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endParaRPr kumimoji="0" lang="en-US" sz="3200" b="0" i="0" u="none" strike="noStrike" cap="non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Actual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% of Predicted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969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FVC (L)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1.32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809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FEV1 (L)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0.74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436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FEV1/FVC (%)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endParaRPr kumimoji="0" lang="en-US" sz="32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3969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TLC (L)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sz="32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2.62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sz="32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3969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sz="32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DLCO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sz="32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Tx/>
                        <a:buNone/>
                      </a:pPr>
                      <a:r>
                        <a:rPr kumimoji="0" lang="en-US" sz="32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D9970-F2CB-41D5-8D98-75C63FFBB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CBAB493-61F1-B140-87EF-6FDC3BC32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9905" y="552601"/>
            <a:ext cx="8575524" cy="5374066"/>
          </a:xfrm>
        </p:spPr>
      </p:pic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>
            <a:extLst>
              <a:ext uri="{FF2B5EF4-FFF2-40B4-BE49-F238E27FC236}">
                <a16:creationId xmlns:a16="http://schemas.microsoft.com/office/drawing/2014/main" id="{B4929BB8-CAE6-4ED6-8562-0C1C6A24FFB8}"/>
              </a:ext>
            </a:extLst>
          </p:cNvPr>
          <p:cNvSpPr>
            <a:spLocks noGrp="1" noEditPoints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D1269070-AA6E-48F1-81FF-70D95AC319E5}"/>
              </a:ext>
            </a:extLst>
          </p:cNvPr>
          <p:cNvSpPr>
            <a:spLocks noGrp="1" noEditPoints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A9370E03-56F4-4EDC-9778-A22A965C5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/>
              <a:t>57 YO Female—Interpretation</a:t>
            </a:r>
          </a:p>
        </p:txBody>
      </p:sp>
      <p:sp>
        <p:nvSpPr>
          <p:cNvPr id="83973" name="Rectangle 5">
            <a:extLst>
              <a:ext uri="{FF2B5EF4-FFF2-40B4-BE49-F238E27FC236}">
                <a16:creationId xmlns:a16="http://schemas.microsoft.com/office/drawing/2014/main" id="{5340C35A-FA56-4955-A36D-52D8029DA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Tx/>
              <a:buFontTx/>
              <a:buChar char="•"/>
            </a:pPr>
            <a:r>
              <a:rPr lang="en-US" altLang="en-US" sz="3200"/>
              <a:t>Spirometry—Obstructed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Tx/>
              <a:buFontTx/>
              <a:buChar char="•"/>
            </a:pPr>
            <a:r>
              <a:rPr lang="en-US" altLang="en-US" sz="3200"/>
              <a:t>Lung volumes—Restricted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Tx/>
              <a:buFontTx/>
              <a:buChar char="•"/>
            </a:pPr>
            <a:r>
              <a:rPr lang="en-US" altLang="en-US" sz="3200"/>
              <a:t>DLCO—Reduced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Tx/>
              <a:buFontTx/>
              <a:buChar char="•"/>
            </a:pPr>
            <a:r>
              <a:rPr lang="en-US" altLang="en-US" sz="3200" u="sng"/>
              <a:t>Final—Combined obstructive and restrictive ventilatory defects with reduced DLCO</a:t>
            </a:r>
            <a:endParaRPr lang="en-US" altLang="en-US" sz="3200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48FCFD63-FC5D-423C-8C67-7B3A65BB4D1B}"/>
              </a:ext>
            </a:extLst>
          </p:cNvPr>
          <p:cNvSpPr>
            <a:spLocks noGrp="1" noEditPoints="1" noChangeArrowheads="1"/>
          </p:cNvSpPr>
          <p:nvPr>
            <p:ph idx="1"/>
          </p:nvPr>
        </p:nvSpPr>
        <p:spPr>
          <a:xfrm>
            <a:off x="2209800" y="1143000"/>
            <a:ext cx="7772400" cy="4953000"/>
          </a:xfrm>
        </p:spPr>
        <p:txBody>
          <a:bodyPr/>
          <a:lstStyle/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FF00"/>
                </a:solidFill>
              </a:rPr>
              <a:t>A. Intrinsic Restrictive Lung Disorders</a:t>
            </a:r>
            <a:br>
              <a:rPr lang="en-US" altLang="en-US">
                <a:solidFill>
                  <a:srgbClr val="FF6600"/>
                </a:solidFill>
              </a:rPr>
            </a:br>
            <a:endParaRPr lang="en-US" altLang="en-US">
              <a:solidFill>
                <a:srgbClr val="FF6600"/>
              </a:solidFill>
            </a:endParaRPr>
          </a:p>
          <a:p>
            <a:pPr marL="609600" indent="-609600" eaLnBrk="1" hangingPunct="1">
              <a:buClr>
                <a:schemeClr val="folHlink"/>
              </a:buClr>
              <a:buSzPct val="85000"/>
              <a:buFont typeface="Wingdings" panose="05000000000000000000" pitchFamily="2" charset="2"/>
              <a:buAutoNum type="arabicPeriod"/>
            </a:pPr>
            <a:r>
              <a:rPr lang="en-US" altLang="en-US"/>
              <a:t> </a:t>
            </a:r>
            <a:r>
              <a:rPr lang="en-US" altLang="en-US" sz="2400"/>
              <a:t>Sarcoidosis</a:t>
            </a:r>
          </a:p>
          <a:p>
            <a:pPr marL="609600" indent="-609600" eaLnBrk="1" hangingPunct="1">
              <a:buClr>
                <a:schemeClr val="folHlink"/>
              </a:buClr>
              <a:buSzPct val="85000"/>
              <a:buFont typeface="Wingdings" panose="05000000000000000000" pitchFamily="2" charset="2"/>
              <a:buAutoNum type="arabicPeriod"/>
            </a:pPr>
            <a:r>
              <a:rPr lang="en-US" altLang="en-US" sz="2400"/>
              <a:t> Idiopathic pulmonary fibrosis</a:t>
            </a:r>
          </a:p>
          <a:p>
            <a:pPr marL="609600" indent="-609600" eaLnBrk="1" hangingPunct="1">
              <a:buClr>
                <a:schemeClr val="folHlink"/>
              </a:buCl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3.</a:t>
            </a:r>
            <a:r>
              <a:rPr lang="en-US" altLang="en-US" sz="2400"/>
              <a:t>    Interstitial pneumonitis </a:t>
            </a:r>
          </a:p>
          <a:p>
            <a:pPr marL="609600" indent="-609600" eaLnBrk="1" hangingPunct="1">
              <a:buClr>
                <a:schemeClr val="folHlink"/>
              </a:buCl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4.</a:t>
            </a:r>
            <a:r>
              <a:rPr lang="en-US" altLang="en-US" sz="2400"/>
              <a:t>    Tuberculosis</a:t>
            </a:r>
          </a:p>
          <a:p>
            <a:pPr marL="609600" indent="-609600" eaLnBrk="1" hangingPunct="1">
              <a:buClr>
                <a:schemeClr val="folHlink"/>
              </a:buClr>
              <a:buSzPct val="85000"/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5.</a:t>
            </a:r>
            <a:r>
              <a:rPr lang="en-US" altLang="en-US"/>
              <a:t>   </a:t>
            </a:r>
            <a:r>
              <a:rPr lang="en-US" altLang="en-US" sz="2400"/>
              <a:t>Pnuemonectomy (loss of lung)</a:t>
            </a:r>
          </a:p>
          <a:p>
            <a:pPr marL="609600" indent="-609600" eaLnBrk="1" hangingPunct="1">
              <a:buClr>
                <a:schemeClr val="folHlink"/>
              </a:buClr>
              <a:buSzPct val="85000"/>
              <a:buFont typeface="Monotype Sorts"/>
              <a:buAutoNum type="arabicPeriod" startAt="6"/>
            </a:pPr>
            <a:r>
              <a:rPr lang="en-US" altLang="en-US" sz="2400"/>
              <a:t>Pneumonia</a:t>
            </a:r>
          </a:p>
          <a:p>
            <a:pPr marL="609600" indent="-609600" eaLnBrk="1" hangingPunct="1">
              <a:buClr>
                <a:schemeClr val="folHlink"/>
              </a:buClr>
              <a:buSzPct val="85000"/>
              <a:buFont typeface="Monotype Sorts"/>
              <a:buAutoNum type="arabicPeriod" startAt="6"/>
            </a:pPr>
            <a:endParaRPr lang="en-US" altLang="en-US" sz="2400"/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97675364-9D54-4837-A3BE-029F811B616E}"/>
              </a:ext>
            </a:extLst>
          </p:cNvPr>
          <p:cNvSpPr>
            <a:spLocks noGrp="1" noEditPoints="1" noChangeArrowheads="1"/>
          </p:cNvSpPr>
          <p:nvPr>
            <p:ph idx="1"/>
          </p:nvPr>
        </p:nvSpPr>
        <p:spPr>
          <a:xfrm>
            <a:off x="2209800" y="1143000"/>
            <a:ext cx="7772400" cy="4953000"/>
          </a:xfrm>
        </p:spPr>
        <p:txBody>
          <a:bodyPr rtlCol="0">
            <a:normAutofit fontScale="85000" lnSpcReduction="20000"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/>
              <a:t>  </a:t>
            </a:r>
            <a:r>
              <a:rPr lang="en-US" sz="2800" b="1" dirty="0">
                <a:solidFill>
                  <a:srgbClr val="FFFF00"/>
                </a:solidFill>
              </a:rPr>
              <a:t>B. Extrinsic Restrictive Lung Disorders</a:t>
            </a:r>
            <a:br>
              <a:rPr lang="en-US" sz="2800" b="1" dirty="0">
                <a:solidFill>
                  <a:srgbClr val="FFFF00"/>
                </a:solidFill>
              </a:rPr>
            </a:br>
            <a:endParaRPr lang="en-US" sz="2800" b="1" dirty="0">
              <a:solidFill>
                <a:srgbClr val="FFFF00"/>
              </a:solidFill>
            </a:endParaRPr>
          </a:p>
          <a:p>
            <a:pPr marL="609600" indent="-609600" eaLnBrk="1" fontAlgn="auto" hangingPunct="1">
              <a:spcAft>
                <a:spcPts val="0"/>
              </a:spcAft>
              <a:buClr>
                <a:schemeClr val="folHlink"/>
              </a:buClr>
              <a:buSzPct val="85000"/>
              <a:buFont typeface="Wingdings" pitchFamily="2" charset="2"/>
              <a:buAutoNum type="arabicPeriod"/>
              <a:defRPr/>
            </a:pPr>
            <a:r>
              <a:rPr lang="en-US" sz="2800" b="1" dirty="0"/>
              <a:t> </a:t>
            </a:r>
            <a:r>
              <a:rPr lang="en-US" sz="2400" b="1" dirty="0"/>
              <a:t>Scoliosis, Kyphosis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folHlink"/>
              </a:buClr>
              <a:buSzPct val="85000"/>
              <a:buFont typeface="Wingdings" pitchFamily="2" charset="2"/>
              <a:buAutoNum type="arabicPeriod"/>
              <a:defRPr/>
            </a:pPr>
            <a:r>
              <a:rPr lang="en-US" sz="2400" b="1" dirty="0"/>
              <a:t> </a:t>
            </a:r>
            <a:r>
              <a:rPr lang="en-US" sz="2400" b="1" dirty="0" err="1"/>
              <a:t>Ankylosing</a:t>
            </a:r>
            <a:r>
              <a:rPr lang="en-US" sz="2400" b="1" dirty="0"/>
              <a:t> Spondylitis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folHlink"/>
              </a:buClr>
              <a:buSzPct val="85000"/>
              <a:buFont typeface="Wingdings" pitchFamily="2" charset="2"/>
              <a:buAutoNum type="arabicPeriod"/>
              <a:defRPr/>
            </a:pPr>
            <a:r>
              <a:rPr lang="en-US" sz="2400" b="1" dirty="0"/>
              <a:t> Pleural Effusion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folHlink"/>
              </a:buClr>
              <a:buSzPct val="85000"/>
              <a:buFont typeface="Wingdings" pitchFamily="2" charset="2"/>
              <a:buAutoNum type="arabicPeriod"/>
              <a:defRPr/>
            </a:pPr>
            <a:r>
              <a:rPr lang="en-US" sz="2400" b="1" dirty="0"/>
              <a:t> Pregnancy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folHlink"/>
              </a:buClr>
              <a:buSzPct val="85000"/>
              <a:buFont typeface="Wingdings" pitchFamily="2" charset="2"/>
              <a:buAutoNum type="arabicPeriod"/>
              <a:defRPr/>
            </a:pPr>
            <a:r>
              <a:rPr lang="en-US" sz="2400" b="1" dirty="0"/>
              <a:t> Gross Obesity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folHlink"/>
              </a:buClr>
              <a:buSzPct val="85000"/>
              <a:buFont typeface="Wingdings" pitchFamily="2" charset="2"/>
              <a:buAutoNum type="arabicPeriod"/>
              <a:defRPr/>
            </a:pPr>
            <a:r>
              <a:rPr lang="en-US" sz="2400" b="1" dirty="0"/>
              <a:t> Tumors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folHlink"/>
              </a:buClr>
              <a:buSzPct val="85000"/>
              <a:buFont typeface="Wingdings" pitchFamily="2" charset="2"/>
              <a:buAutoNum type="arabicPeriod"/>
              <a:defRPr/>
            </a:pPr>
            <a:r>
              <a:rPr lang="en-US" sz="2400" b="1" dirty="0"/>
              <a:t> Ascites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folHlink"/>
              </a:buClr>
              <a:buSzPct val="85000"/>
              <a:buFont typeface="Wingdings" pitchFamily="2" charset="2"/>
              <a:buAutoNum type="arabicPeriod"/>
              <a:defRPr/>
            </a:pPr>
            <a:r>
              <a:rPr lang="en-US" sz="2400" b="1" dirty="0"/>
              <a:t> Pain on inspiration - pleurisy, rib fractures</a:t>
            </a:r>
            <a:br>
              <a:rPr lang="en-US" sz="2400" b="1" dirty="0"/>
            </a:br>
            <a:endParaRPr lang="en-US" sz="2400" b="1" dirty="0"/>
          </a:p>
          <a:p>
            <a:pPr marL="609600" indent="-609600" eaLnBrk="1" fontAlgn="auto" hangingPunct="1">
              <a:spcAft>
                <a:spcPts val="0"/>
              </a:spcAft>
              <a:buClr>
                <a:schemeClr val="folHlink"/>
              </a:buClr>
              <a:buSzPct val="85000"/>
              <a:buFont typeface="Wingdings" pitchFamily="2" charset="2"/>
              <a:buAutoNum type="arabicPeriod"/>
              <a:defRPr/>
            </a:pPr>
            <a:endParaRPr lang="en-US" sz="2400" b="1" dirty="0"/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EAEE18B0-D5BB-44F1-A262-A4B25BFAF013}"/>
              </a:ext>
            </a:extLst>
          </p:cNvPr>
          <p:cNvSpPr>
            <a:spLocks noGrp="1" noEditPoints="1" noChangeArrowheads="1"/>
          </p:cNvSpPr>
          <p:nvPr>
            <p:ph idx="1"/>
          </p:nvPr>
        </p:nvSpPr>
        <p:spPr>
          <a:xfrm>
            <a:off x="2209800" y="1143000"/>
            <a:ext cx="7772400" cy="4953000"/>
          </a:xfrm>
        </p:spPr>
        <p:txBody>
          <a:bodyPr/>
          <a:lstStyle/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en-US" altLang="en-US" sz="3600">
                <a:solidFill>
                  <a:srgbClr val="FFFF00"/>
                </a:solidFill>
              </a:rPr>
              <a:t>C.</a:t>
            </a:r>
            <a:r>
              <a:rPr lang="en-US" altLang="en-US">
                <a:solidFill>
                  <a:srgbClr val="FFFF00"/>
                </a:solidFill>
              </a:rPr>
              <a:t> Neuromuscular Restrictive Lung Disorders</a:t>
            </a:r>
            <a:br>
              <a:rPr lang="en-US" altLang="en-US">
                <a:solidFill>
                  <a:srgbClr val="FF6600"/>
                </a:solidFill>
              </a:rPr>
            </a:br>
            <a:endParaRPr lang="en-US" altLang="en-US">
              <a:solidFill>
                <a:srgbClr val="FF6600"/>
              </a:solidFill>
            </a:endParaRPr>
          </a:p>
          <a:p>
            <a:pPr marL="609600" indent="-609600" eaLnBrk="1" hangingPunct="1">
              <a:buClr>
                <a:schemeClr val="folHlink"/>
              </a:buClr>
              <a:buSzPct val="85000"/>
              <a:buFont typeface="Wingdings" panose="05000000000000000000" pitchFamily="2" charset="2"/>
              <a:buAutoNum type="arabicPeriod"/>
            </a:pPr>
            <a:r>
              <a:rPr lang="en-US" altLang="en-US" sz="2400"/>
              <a:t>Generalized Weakness – malnutrition</a:t>
            </a:r>
          </a:p>
          <a:p>
            <a:pPr marL="609600" indent="-609600" eaLnBrk="1" hangingPunct="1">
              <a:buClr>
                <a:schemeClr val="folHlink"/>
              </a:buClr>
              <a:buSzPct val="85000"/>
              <a:buFont typeface="Wingdings" panose="05000000000000000000" pitchFamily="2" charset="2"/>
              <a:buAutoNum type="arabicPeriod"/>
            </a:pPr>
            <a:r>
              <a:rPr lang="en-US" altLang="en-US" sz="2400"/>
              <a:t>Paralysis of the diaphragm</a:t>
            </a:r>
          </a:p>
          <a:p>
            <a:pPr marL="609600" indent="-609600" eaLnBrk="1" hangingPunct="1">
              <a:buClr>
                <a:schemeClr val="folHlink"/>
              </a:buClr>
              <a:buSzPct val="85000"/>
              <a:buFont typeface="Wingdings" panose="05000000000000000000" pitchFamily="2" charset="2"/>
              <a:buAutoNum type="arabicPeriod"/>
            </a:pPr>
            <a:r>
              <a:rPr lang="en-US" altLang="en-US" sz="2400"/>
              <a:t>Myasthenia Gravis </a:t>
            </a:r>
          </a:p>
          <a:p>
            <a:pPr marL="609600" indent="-609600" eaLnBrk="1" hangingPunct="1">
              <a:buClr>
                <a:schemeClr val="folHlink"/>
              </a:buClr>
              <a:buSzPct val="85000"/>
              <a:buFont typeface="Wingdings" panose="05000000000000000000" pitchFamily="2" charset="2"/>
              <a:buAutoNum type="arabicPeriod"/>
            </a:pPr>
            <a:r>
              <a:rPr lang="en-US" altLang="en-US" sz="2400"/>
              <a:t>Muscular Dystrophy</a:t>
            </a:r>
          </a:p>
          <a:p>
            <a:pPr marL="609600" indent="-609600" eaLnBrk="1" hangingPunct="1">
              <a:buClr>
                <a:schemeClr val="folHlink"/>
              </a:buClr>
              <a:buSzPct val="85000"/>
              <a:buFont typeface="Wingdings" panose="05000000000000000000" pitchFamily="2" charset="2"/>
              <a:buAutoNum type="arabicPeriod"/>
            </a:pPr>
            <a:r>
              <a:rPr lang="en-US" altLang="en-US" sz="2400"/>
              <a:t>Poliomyelitis</a:t>
            </a:r>
          </a:p>
          <a:p>
            <a:pPr marL="609600" indent="-609600" eaLnBrk="1" hangingPunct="1">
              <a:buClr>
                <a:schemeClr val="folHlink"/>
              </a:buClr>
              <a:buSzPct val="85000"/>
              <a:buFont typeface="Wingdings" panose="05000000000000000000" pitchFamily="2" charset="2"/>
              <a:buAutoNum type="arabicPeriod"/>
            </a:pPr>
            <a:r>
              <a:rPr lang="en-US" altLang="en-US" sz="2400"/>
              <a:t>Amyotrophic Lateral Sclerosis 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>
            <a:extLst>
              <a:ext uri="{FF2B5EF4-FFF2-40B4-BE49-F238E27FC236}">
                <a16:creationId xmlns:a16="http://schemas.microsoft.com/office/drawing/2014/main" id="{10C36A2A-71C4-44BB-A388-5F8C2C5DC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41500"/>
            <a:ext cx="9144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/>
              <a:t>Decreased FEV1 ,FVC ,NL FEV1/FVC            Res. Pattern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/>
              <a:t>Decreased TLC          Modreate RVD    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/>
              <a:t>DLCO ~ NL         Probably extrinsic process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/>
              <a:t>Further evaluation: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/>
              <a:t>17% drop in supine FVC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/>
              <a:t>MIP = -35      MEP=  50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/>
              <a:t>Dx  =   muscle weakness( Limb Girdle Dystropy)</a:t>
            </a: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BA78D3BA-3BF5-4974-AAEC-6A03BA414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52400"/>
            <a:ext cx="4252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/>
              <a:t>Case 11 interpretation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0AA16B71-7284-4899-9C93-89B0484E5A4A}"/>
              </a:ext>
            </a:extLst>
          </p:cNvPr>
          <p:cNvSpPr/>
          <p:nvPr/>
        </p:nvSpPr>
        <p:spPr>
          <a:xfrm>
            <a:off x="3840163" y="2362200"/>
            <a:ext cx="274637" cy="182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7A722FDA-80C3-42A0-B821-EEAD77265F63}"/>
              </a:ext>
            </a:extLst>
          </p:cNvPr>
          <p:cNvSpPr/>
          <p:nvPr/>
        </p:nvSpPr>
        <p:spPr>
          <a:xfrm>
            <a:off x="3276600" y="27432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A33B3984-5E40-4147-817C-73096A306D89}"/>
              </a:ext>
            </a:extLst>
          </p:cNvPr>
          <p:cNvSpPr/>
          <p:nvPr/>
        </p:nvSpPr>
        <p:spPr>
          <a:xfrm>
            <a:off x="6705600" y="19812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5394" name="Group 2">
            <a:extLst>
              <a:ext uri="{FF2B5EF4-FFF2-40B4-BE49-F238E27FC236}">
                <a16:creationId xmlns:a16="http://schemas.microsoft.com/office/drawing/2014/main" id="{3A20A903-01C8-420F-9162-A583CBEC2529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981200" y="228600"/>
          <a:ext cx="8229600" cy="5805488"/>
        </p:xfrm>
        <a:graphic>
          <a:graphicData uri="http://schemas.openxmlformats.org/drawingml/2006/table">
            <a:tbl>
              <a:tblPr rtl="1"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117">
                <a:tc>
                  <a:txBody>
                    <a:bodyPr/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</a:pPr>
                      <a:r>
                        <a:rPr kumimoji="1" lang="en-US" sz="2400" b="0" i="0" u="none" strike="noStrike" cap="none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itchFamily="2" charset="-122"/>
                        </a:rPr>
                        <a:t>RLD Extrinsic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</a:pPr>
                      <a:r>
                        <a:rPr kumimoji="1" lang="en-US" sz="2400" b="0" i="0" u="none" strike="noStrike" cap="none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itchFamily="2" charset="-122"/>
                        </a:rPr>
                        <a:t>RLD Interinsic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</a:pPr>
                      <a:r>
                        <a:rPr kumimoji="1" lang="en-US" sz="2000" b="0" i="0" u="none" strike="noStrike" cap="none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itchFamily="2" charset="-122"/>
                        </a:rPr>
                        <a:t>Obstructive  Lung dis.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</a:pPr>
                      <a:r>
                        <a:rPr kumimoji="1" lang="en-US" sz="28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itchFamily="2" charset="-122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69"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</a:pPr>
                      <a:endParaRPr kumimoji="1" lang="en-US" sz="20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</a:pPr>
                      <a:endParaRPr kumimoji="1" lang="en-US" sz="20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</a:pPr>
                      <a:endParaRPr kumimoji="1" lang="en-US" sz="20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</a:pPr>
                      <a:r>
                        <a:rPr kumimoji="1" lang="en-US" sz="2800" b="0" i="0" u="none" strike="noStrike" cap="none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itchFamily="2" charset="-122"/>
                        </a:rPr>
                        <a:t>FEV1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69"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</a:pPr>
                      <a:endParaRPr kumimoji="1" lang="en-US" sz="20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</a:pPr>
                      <a:endParaRPr kumimoji="1" lang="en-US" sz="20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</a:pPr>
                      <a:endParaRPr kumimoji="1" lang="en-US" sz="20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</a:pPr>
                      <a:r>
                        <a:rPr kumimoji="1" lang="en-US" sz="2800" b="0" i="0" u="none" strike="noStrike" cap="none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itchFamily="2" charset="-122"/>
                        </a:rPr>
                        <a:t>FVC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069"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</a:pPr>
                      <a:endParaRPr kumimoji="1" lang="en-US" sz="20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</a:pPr>
                      <a:endParaRPr kumimoji="1" lang="en-US" sz="20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</a:pPr>
                      <a:endParaRPr kumimoji="1" lang="en-US" sz="20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</a:pPr>
                      <a:r>
                        <a:rPr kumimoji="1" lang="en-US" sz="2800" b="0" i="0" u="none" strike="noStrike" cap="none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itchFamily="2" charset="-122"/>
                        </a:rPr>
                        <a:t>FEV1/FVC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83"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</a:pPr>
                      <a:endParaRPr kumimoji="1" lang="en-US" sz="20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</a:pPr>
                      <a:endParaRPr kumimoji="1" lang="en-US" sz="20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</a:endParaRPr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</a:pPr>
                      <a:endParaRPr kumimoji="1" lang="en-US" sz="20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</a:pPr>
                      <a:endParaRPr kumimoji="1" lang="en-US" sz="20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</a:pPr>
                      <a:r>
                        <a:rPr kumimoji="1" lang="en-US" sz="2800" b="0" i="0" u="none" strike="noStrike" cap="none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itchFamily="2" charset="-122"/>
                        </a:rPr>
                        <a:t>RV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069"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</a:pPr>
                      <a:endParaRPr kumimoji="1" lang="en-US" sz="20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</a:pPr>
                      <a:endParaRPr kumimoji="1" lang="en-US" sz="20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</a:pPr>
                      <a:endParaRPr kumimoji="1" lang="en-US" sz="20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</a:pPr>
                      <a:r>
                        <a:rPr kumimoji="1" lang="en-US" sz="2800" b="0" i="0" u="none" strike="noStrike" cap="none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itchFamily="2" charset="-122"/>
                        </a:rPr>
                        <a:t>TLC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5069"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</a:pPr>
                      <a:endParaRPr kumimoji="1" lang="en-US" sz="20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</a:pPr>
                      <a:endParaRPr kumimoji="1" lang="en-US" sz="20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</a:pPr>
                      <a:endParaRPr kumimoji="1" lang="en-US" sz="20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</a:pPr>
                      <a:r>
                        <a:rPr kumimoji="1" lang="en-US" sz="2800" b="0" i="0" u="none" strike="noStrike" cap="none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itchFamily="2" charset="-122"/>
                        </a:rPr>
                        <a:t>RV/TLC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5069"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</a:pPr>
                      <a:endParaRPr kumimoji="1" lang="en-US" sz="20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</a:pPr>
                      <a:endParaRPr kumimoji="1" lang="en-US" sz="20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</a:pPr>
                      <a:endParaRPr kumimoji="1" lang="en-US" sz="20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</a:pPr>
                      <a:r>
                        <a:rPr kumimoji="1" lang="en-US" sz="2800" b="0" i="0" u="none" strike="noStrike" cap="none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itchFamily="2" charset="-122"/>
                        </a:rPr>
                        <a:t>VC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871"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</a:pPr>
                      <a:endParaRPr kumimoji="1" lang="en-US" sz="20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</a:pPr>
                      <a:endParaRPr kumimoji="1" lang="en-US" sz="20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</a:pPr>
                      <a:endParaRPr kumimoji="1" lang="en-US" sz="2000" b="0" i="0" u="none" strike="noStrike" cap="non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</a:pPr>
                      <a:r>
                        <a:rPr kumimoji="1" lang="en-US" sz="2800" b="0" i="0" u="none" strike="noStrike" cap="none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itchFamily="2" charset="-122"/>
                        </a:rPr>
                        <a:t>FRC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3238" name="AutoShape 54">
            <a:extLst>
              <a:ext uri="{FF2B5EF4-FFF2-40B4-BE49-F238E27FC236}">
                <a16:creationId xmlns:a16="http://schemas.microsoft.com/office/drawing/2014/main" id="{BFAABB9F-F00D-4605-92A6-44668449B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943225"/>
            <a:ext cx="304800" cy="381000"/>
          </a:xfrm>
          <a:prstGeom prst="up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a-IR" altLang="en-US" sz="1800"/>
          </a:p>
        </p:txBody>
      </p:sp>
      <p:sp>
        <p:nvSpPr>
          <p:cNvPr id="93239" name="AutoShape 55">
            <a:extLst>
              <a:ext uri="{FF2B5EF4-FFF2-40B4-BE49-F238E27FC236}">
                <a16:creationId xmlns:a16="http://schemas.microsoft.com/office/drawing/2014/main" id="{443BA0F0-3F74-4C95-B72E-9451FE859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8863" y="4381500"/>
            <a:ext cx="304800" cy="381000"/>
          </a:xfrm>
          <a:prstGeom prst="up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a-IR" altLang="en-US" sz="1800"/>
          </a:p>
        </p:txBody>
      </p:sp>
      <p:sp>
        <p:nvSpPr>
          <p:cNvPr id="93240" name="AutoShape 56">
            <a:extLst>
              <a:ext uri="{FF2B5EF4-FFF2-40B4-BE49-F238E27FC236}">
                <a16:creationId xmlns:a16="http://schemas.microsoft.com/office/drawing/2014/main" id="{46D750E1-C9B1-405F-93F6-06A0A86EF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600700"/>
            <a:ext cx="304800" cy="381000"/>
          </a:xfrm>
          <a:prstGeom prst="up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a-IR" altLang="en-US" sz="1800"/>
          </a:p>
        </p:txBody>
      </p:sp>
      <p:sp>
        <p:nvSpPr>
          <p:cNvPr id="93241" name="AutoShape 57">
            <a:extLst>
              <a:ext uri="{FF2B5EF4-FFF2-40B4-BE49-F238E27FC236}">
                <a16:creationId xmlns:a16="http://schemas.microsoft.com/office/drawing/2014/main" id="{44FF6358-AE2C-4682-9C8A-4CA6DC0F4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4343400"/>
            <a:ext cx="304800" cy="381000"/>
          </a:xfrm>
          <a:prstGeom prst="up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a-IR" altLang="en-US" sz="1800"/>
          </a:p>
        </p:txBody>
      </p:sp>
      <p:sp>
        <p:nvSpPr>
          <p:cNvPr id="93242" name="AutoShape 58">
            <a:extLst>
              <a:ext uri="{FF2B5EF4-FFF2-40B4-BE49-F238E27FC236}">
                <a16:creationId xmlns:a16="http://schemas.microsoft.com/office/drawing/2014/main" id="{12B29AEC-2F36-40E4-97AC-8CFB3D32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9025" y="3657600"/>
            <a:ext cx="304800" cy="381000"/>
          </a:xfrm>
          <a:prstGeom prst="up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a-IR" altLang="en-US" sz="1800"/>
          </a:p>
        </p:txBody>
      </p:sp>
      <p:sp>
        <p:nvSpPr>
          <p:cNvPr id="93243" name="AutoShape 59">
            <a:extLst>
              <a:ext uri="{FF2B5EF4-FFF2-40B4-BE49-F238E27FC236}">
                <a16:creationId xmlns:a16="http://schemas.microsoft.com/office/drawing/2014/main" id="{718DF9F9-D1CB-4C55-8A2C-DB244FB7D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362200"/>
            <a:ext cx="304800" cy="381000"/>
          </a:xfrm>
          <a:prstGeom prst="up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a-IR" altLang="en-US" sz="1800"/>
          </a:p>
        </p:txBody>
      </p:sp>
      <p:sp>
        <p:nvSpPr>
          <p:cNvPr id="93244" name="AutoShape 60">
            <a:extLst>
              <a:ext uri="{FF2B5EF4-FFF2-40B4-BE49-F238E27FC236}">
                <a16:creationId xmlns:a16="http://schemas.microsoft.com/office/drawing/2014/main" id="{0ADAAF6A-D2E2-4CAB-B150-46BFA582B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2362200"/>
            <a:ext cx="304800" cy="381000"/>
          </a:xfrm>
          <a:prstGeom prst="up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a-IR" altLang="en-US" sz="1800"/>
          </a:p>
        </p:txBody>
      </p:sp>
      <p:sp>
        <p:nvSpPr>
          <p:cNvPr id="93245" name="AutoShape 61">
            <a:extLst>
              <a:ext uri="{FF2B5EF4-FFF2-40B4-BE49-F238E27FC236}">
                <a16:creationId xmlns:a16="http://schemas.microsoft.com/office/drawing/2014/main" id="{904D513D-C1D2-4D30-93CB-32729ACBC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1430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33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3246" name="AutoShape 62">
            <a:extLst>
              <a:ext uri="{FF2B5EF4-FFF2-40B4-BE49-F238E27FC236}">
                <a16:creationId xmlns:a16="http://schemas.microsoft.com/office/drawing/2014/main" id="{506A58CC-E5CE-43EB-AC8A-1D728F8D3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7018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33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3247" name="AutoShape 63">
            <a:extLst>
              <a:ext uri="{FF2B5EF4-FFF2-40B4-BE49-F238E27FC236}">
                <a16:creationId xmlns:a16="http://schemas.microsoft.com/office/drawing/2014/main" id="{9414B42B-FCA1-44CB-83AF-AC421FFDE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600" y="2290763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33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3248" name="AutoShape 64">
            <a:extLst>
              <a:ext uri="{FF2B5EF4-FFF2-40B4-BE49-F238E27FC236}">
                <a16:creationId xmlns:a16="http://schemas.microsoft.com/office/drawing/2014/main" id="{29F58D76-C2DD-4345-A929-177957549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9025" y="50292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33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3249" name="AutoShape 65">
            <a:extLst>
              <a:ext uri="{FF2B5EF4-FFF2-40B4-BE49-F238E27FC236}">
                <a16:creationId xmlns:a16="http://schemas.microsoft.com/office/drawing/2014/main" id="{0A2BD7E0-5F5E-4665-844C-F2470E6AE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0668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33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3250" name="AutoShape 66">
            <a:extLst>
              <a:ext uri="{FF2B5EF4-FFF2-40B4-BE49-F238E27FC236}">
                <a16:creationId xmlns:a16="http://schemas.microsoft.com/office/drawing/2014/main" id="{49EBA1FC-59C1-4D23-9EBE-9161ACD48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7526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33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3251" name="AutoShape 67">
            <a:extLst>
              <a:ext uri="{FF2B5EF4-FFF2-40B4-BE49-F238E27FC236}">
                <a16:creationId xmlns:a16="http://schemas.microsoft.com/office/drawing/2014/main" id="{C0079E6D-D41B-4357-8318-C62E63A3A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0480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33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3252" name="AutoShape 68">
            <a:extLst>
              <a:ext uri="{FF2B5EF4-FFF2-40B4-BE49-F238E27FC236}">
                <a16:creationId xmlns:a16="http://schemas.microsoft.com/office/drawing/2014/main" id="{EDE67411-B408-4A7E-B581-583C6E5C2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7338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33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3253" name="AutoShape 69">
            <a:extLst>
              <a:ext uri="{FF2B5EF4-FFF2-40B4-BE49-F238E27FC236}">
                <a16:creationId xmlns:a16="http://schemas.microsoft.com/office/drawing/2014/main" id="{81F3B016-69F2-4B51-BBC8-76E3BF070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0292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33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3254" name="AutoShape 70">
            <a:extLst>
              <a:ext uri="{FF2B5EF4-FFF2-40B4-BE49-F238E27FC236}">
                <a16:creationId xmlns:a16="http://schemas.microsoft.com/office/drawing/2014/main" id="{9B995E36-F4BE-47BE-8561-6A6480FB9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6388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33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3255" name="AutoShape 71">
            <a:extLst>
              <a:ext uri="{FF2B5EF4-FFF2-40B4-BE49-F238E27FC236}">
                <a16:creationId xmlns:a16="http://schemas.microsoft.com/office/drawing/2014/main" id="{E9ADE0E9-B5F2-40F8-A029-3B99E33B4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10668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33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3256" name="AutoShape 72">
            <a:extLst>
              <a:ext uri="{FF2B5EF4-FFF2-40B4-BE49-F238E27FC236}">
                <a16:creationId xmlns:a16="http://schemas.microsoft.com/office/drawing/2014/main" id="{4E2407A3-CEA8-4AE2-9B91-43A8E54AF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17526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33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3257" name="AutoShape 73">
            <a:extLst>
              <a:ext uri="{FF2B5EF4-FFF2-40B4-BE49-F238E27FC236}">
                <a16:creationId xmlns:a16="http://schemas.microsoft.com/office/drawing/2014/main" id="{19D93349-191F-466B-837F-06C77253F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37338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33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3258" name="AutoShape 74">
            <a:extLst>
              <a:ext uri="{FF2B5EF4-FFF2-40B4-BE49-F238E27FC236}">
                <a16:creationId xmlns:a16="http://schemas.microsoft.com/office/drawing/2014/main" id="{63FD4D17-667E-4DAD-836C-86C3837C2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0292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33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3259" name="AutoShape 75">
            <a:extLst>
              <a:ext uri="{FF2B5EF4-FFF2-40B4-BE49-F238E27FC236}">
                <a16:creationId xmlns:a16="http://schemas.microsoft.com/office/drawing/2014/main" id="{F4E7FE71-89CC-4319-9273-A36C8AAB5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5626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33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3260" name="AutoShape 76">
            <a:extLst>
              <a:ext uri="{FF2B5EF4-FFF2-40B4-BE49-F238E27FC236}">
                <a16:creationId xmlns:a16="http://schemas.microsoft.com/office/drawing/2014/main" id="{3C769238-1D85-48DC-A6A3-28C379684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828800"/>
            <a:ext cx="533400" cy="228600"/>
          </a:xfrm>
          <a:prstGeom prst="leftRightArrow">
            <a:avLst>
              <a:gd name="adj1" fmla="val 50000"/>
              <a:gd name="adj2" fmla="val 4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3261" name="AutoShape 77">
            <a:extLst>
              <a:ext uri="{FF2B5EF4-FFF2-40B4-BE49-F238E27FC236}">
                <a16:creationId xmlns:a16="http://schemas.microsoft.com/office/drawing/2014/main" id="{B015206C-034D-4799-AB34-6994A050E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802063"/>
            <a:ext cx="533400" cy="228600"/>
          </a:xfrm>
          <a:prstGeom prst="leftRightArrow">
            <a:avLst>
              <a:gd name="adj1" fmla="val 50000"/>
              <a:gd name="adj2" fmla="val 4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3262" name="AutoShape 78">
            <a:extLst>
              <a:ext uri="{FF2B5EF4-FFF2-40B4-BE49-F238E27FC236}">
                <a16:creationId xmlns:a16="http://schemas.microsoft.com/office/drawing/2014/main" id="{29FFF004-060E-4A66-BB1C-95C674D48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219200"/>
            <a:ext cx="533400" cy="228600"/>
          </a:xfrm>
          <a:prstGeom prst="leftRightArrow">
            <a:avLst>
              <a:gd name="adj1" fmla="val 50000"/>
              <a:gd name="adj2" fmla="val 4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3263" name="AutoShape 79">
            <a:extLst>
              <a:ext uri="{FF2B5EF4-FFF2-40B4-BE49-F238E27FC236}">
                <a16:creationId xmlns:a16="http://schemas.microsoft.com/office/drawing/2014/main" id="{B11097C3-7815-466E-B323-D5E0DB4B7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514600"/>
            <a:ext cx="533400" cy="228600"/>
          </a:xfrm>
          <a:prstGeom prst="leftRightArrow">
            <a:avLst>
              <a:gd name="adj1" fmla="val 50000"/>
              <a:gd name="adj2" fmla="val 4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3264" name="AutoShape 80">
            <a:extLst>
              <a:ext uri="{FF2B5EF4-FFF2-40B4-BE49-F238E27FC236}">
                <a16:creationId xmlns:a16="http://schemas.microsoft.com/office/drawing/2014/main" id="{799A8B6A-C1EB-4A3E-9AF0-E4C54B125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495800"/>
            <a:ext cx="533400" cy="228600"/>
          </a:xfrm>
          <a:prstGeom prst="leftRightArrow">
            <a:avLst>
              <a:gd name="adj1" fmla="val 50000"/>
              <a:gd name="adj2" fmla="val 4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3265" name="AutoShape 81">
            <a:extLst>
              <a:ext uri="{FF2B5EF4-FFF2-40B4-BE49-F238E27FC236}">
                <a16:creationId xmlns:a16="http://schemas.microsoft.com/office/drawing/2014/main" id="{54F3B22E-6B25-4E0F-A959-A2B5C5F52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1143000"/>
            <a:ext cx="533400" cy="228600"/>
          </a:xfrm>
          <a:prstGeom prst="leftRightArrow">
            <a:avLst>
              <a:gd name="adj1" fmla="val 50000"/>
              <a:gd name="adj2" fmla="val 4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3266" name="AutoShape 82">
            <a:extLst>
              <a:ext uri="{FF2B5EF4-FFF2-40B4-BE49-F238E27FC236}">
                <a16:creationId xmlns:a16="http://schemas.microsoft.com/office/drawing/2014/main" id="{6D1750AD-AB80-4087-AB00-31E11E4F7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2438400"/>
            <a:ext cx="533400" cy="228600"/>
          </a:xfrm>
          <a:prstGeom prst="leftRightArrow">
            <a:avLst>
              <a:gd name="adj1" fmla="val 50000"/>
              <a:gd name="adj2" fmla="val 4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3267" name="AutoShape 83">
            <a:extLst>
              <a:ext uri="{FF2B5EF4-FFF2-40B4-BE49-F238E27FC236}">
                <a16:creationId xmlns:a16="http://schemas.microsoft.com/office/drawing/2014/main" id="{4AEE9702-36A5-4C09-8016-D62C629C9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124200"/>
            <a:ext cx="533400" cy="228600"/>
          </a:xfrm>
          <a:prstGeom prst="leftRightArrow">
            <a:avLst>
              <a:gd name="adj1" fmla="val 50000"/>
              <a:gd name="adj2" fmla="val 4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FF5B9039-2A2F-4E9A-80F3-2FE0E1631830}"/>
              </a:ext>
            </a:extLst>
          </p:cNvPr>
          <p:cNvSpPr>
            <a:spLocks noGrp="1" noEditPoints="1" noChangeArrowheads="1"/>
          </p:cNvSpPr>
          <p:nvPr>
            <p:ph type="title"/>
          </p:nvPr>
        </p:nvSpPr>
        <p:spPr>
          <a:xfrm>
            <a:off x="1981200" y="0"/>
            <a:ext cx="82296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Case #1</a:t>
            </a:r>
          </a:p>
        </p:txBody>
      </p:sp>
      <p:pic>
        <p:nvPicPr>
          <p:cNvPr id="95235" name="Picture 3" descr="msoCF72C">
            <a:extLst>
              <a:ext uri="{FF2B5EF4-FFF2-40B4-BE49-F238E27FC236}">
                <a16:creationId xmlns:a16="http://schemas.microsoft.com/office/drawing/2014/main" id="{1864F625-9EE1-4455-89CB-135F1A57B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552450"/>
            <a:ext cx="8686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1F173325-76F8-43E3-A6B8-40AE715AF5A5}"/>
              </a:ext>
            </a:extLst>
          </p:cNvPr>
          <p:cNvSpPr>
            <a:spLocks noGrp="1" noEditPoints="1" noChangeArrowheads="1"/>
          </p:cNvSpPr>
          <p:nvPr>
            <p:ph idx="1"/>
          </p:nvPr>
        </p:nvSpPr>
        <p:spPr>
          <a:xfrm>
            <a:off x="2209800" y="1828800"/>
            <a:ext cx="8001000" cy="4495800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  <a:buFont typeface="Monotype Sorts"/>
              <a:buNone/>
            </a:pPr>
            <a:endParaRPr lang="en-US" altLang="en-US" sz="4800" b="1"/>
          </a:p>
          <a:p>
            <a:pPr algn="ctr" eaLnBrk="1" hangingPunct="1">
              <a:lnSpc>
                <a:spcPct val="110000"/>
              </a:lnSpc>
              <a:buFont typeface="Monotype Sorts"/>
              <a:buNone/>
            </a:pPr>
            <a:r>
              <a:rPr lang="en-US" altLang="en-US" sz="4800" b="1"/>
              <a:t>Normal Spirometry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CE56EA4F-CB5B-4B26-BDE8-465D8F79A8FD}"/>
              </a:ext>
            </a:extLst>
          </p:cNvPr>
          <p:cNvSpPr>
            <a:spLocks noGrp="1" noEditPoints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Case #2</a:t>
            </a:r>
          </a:p>
        </p:txBody>
      </p:sp>
      <p:pic>
        <p:nvPicPr>
          <p:cNvPr id="98307" name="Picture 3" descr="scan">
            <a:extLst>
              <a:ext uri="{FF2B5EF4-FFF2-40B4-BE49-F238E27FC236}">
                <a16:creationId xmlns:a16="http://schemas.microsoft.com/office/drawing/2014/main" id="{57BA42FD-5000-4648-8364-F3C6855324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1"/>
          <a:stretch>
            <a:fillRect/>
          </a:stretch>
        </p:blipFill>
        <p:spPr>
          <a:xfrm>
            <a:off x="2138363" y="1328738"/>
            <a:ext cx="8229600" cy="5181600"/>
          </a:xfrm>
        </p:spPr>
      </p:pic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>
            <a:extLst>
              <a:ext uri="{FF2B5EF4-FFF2-40B4-BE49-F238E27FC236}">
                <a16:creationId xmlns:a16="http://schemas.microsoft.com/office/drawing/2014/main" id="{CDA59EB9-1FC3-44B3-9276-545144B51CD2}"/>
              </a:ext>
            </a:extLst>
          </p:cNvPr>
          <p:cNvSpPr>
            <a:spLocks noGrp="1" noEditPoints="1" noChangeArrowheads="1"/>
          </p:cNvSpPr>
          <p:nvPr>
            <p:ph idx="1"/>
          </p:nvPr>
        </p:nvSpPr>
        <p:spPr>
          <a:xfrm>
            <a:off x="1250950" y="2622550"/>
            <a:ext cx="7772400" cy="3206750"/>
          </a:xfrm>
        </p:spPr>
        <p:txBody>
          <a:bodyPr/>
          <a:lstStyle/>
          <a:p>
            <a:pPr eaLnBrk="1" hangingPunct="1">
              <a:buFont typeface="Monotype Sorts"/>
              <a:buNone/>
            </a:pPr>
            <a:r>
              <a:rPr lang="en-US" altLang="en-US" sz="4000"/>
              <a:t>                    Restrictive Disease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44C63-660D-4107-A70D-14DC44817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5ADF2D31-E035-44D3-A207-54ABC74F0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3556" name="Picture 3">
            <a:extLst>
              <a:ext uri="{FF2B5EF4-FFF2-40B4-BE49-F238E27FC236}">
                <a16:creationId xmlns:a16="http://schemas.microsoft.com/office/drawing/2014/main" id="{0884CA85-4323-430C-AF4D-446F4A01F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239713"/>
            <a:ext cx="908685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D773881F-696F-4128-BDF1-7972C5964BBC}"/>
              </a:ext>
            </a:extLst>
          </p:cNvPr>
          <p:cNvSpPr>
            <a:spLocks noGrp="1" noEditPoints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Case #3</a:t>
            </a:r>
          </a:p>
        </p:txBody>
      </p:sp>
      <p:pic>
        <p:nvPicPr>
          <p:cNvPr id="101379" name="Picture 3">
            <a:extLst>
              <a:ext uri="{FF2B5EF4-FFF2-40B4-BE49-F238E27FC236}">
                <a16:creationId xmlns:a16="http://schemas.microsoft.com/office/drawing/2014/main" id="{B9D62353-6730-4247-94A0-1F474E26A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996950"/>
            <a:ext cx="80772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4">
            <a:extLst>
              <a:ext uri="{FF2B5EF4-FFF2-40B4-BE49-F238E27FC236}">
                <a16:creationId xmlns:a16="http://schemas.microsoft.com/office/drawing/2014/main" id="{CE55B286-F48C-4CC6-8D78-981268A93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43400"/>
            <a:ext cx="57150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06BCF-A1EB-413E-A212-3C4C54307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723517B-9D87-E94F-AFD7-5B8A35263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7891" y="0"/>
            <a:ext cx="8336217" cy="5920089"/>
          </a:xfrm>
        </p:spPr>
      </p:pic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29102-5BAE-0848-852A-53578475A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36587F1-382E-B344-AE1C-2410080DE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6336" y="319994"/>
            <a:ext cx="7392235" cy="5733143"/>
          </a:xfrm>
        </p:spPr>
      </p:pic>
    </p:spTree>
    <p:extLst>
      <p:ext uri="{BB962C8B-B14F-4D97-AF65-F5344CB8AC3E}">
        <p14:creationId xmlns:p14="http://schemas.microsoft.com/office/powerpoint/2010/main" val="3639835212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468CA-03C0-B142-B9A8-A14FCA7C1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D89048E-721F-AD49-9819-5C63E7ACB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661" y="169333"/>
            <a:ext cx="6578196" cy="5547120"/>
          </a:xfrm>
        </p:spPr>
      </p:pic>
    </p:spTree>
    <p:extLst>
      <p:ext uri="{BB962C8B-B14F-4D97-AF65-F5344CB8AC3E}">
        <p14:creationId xmlns:p14="http://schemas.microsoft.com/office/powerpoint/2010/main" val="1517114259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C34E9-4943-B949-AD45-815BDB1D0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AA232FC-460D-384B-9AFC-054F68CA8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8714" y="205619"/>
            <a:ext cx="5914571" cy="5757333"/>
          </a:xfrm>
        </p:spPr>
      </p:pic>
    </p:spTree>
    <p:extLst>
      <p:ext uri="{BB962C8B-B14F-4D97-AF65-F5344CB8AC3E}">
        <p14:creationId xmlns:p14="http://schemas.microsoft.com/office/powerpoint/2010/main" val="2279676696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540AA-1213-DD41-9342-2387FDBE2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6440374-C707-744E-A11E-E614863FA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0762" y="326571"/>
            <a:ext cx="7136189" cy="5563810"/>
          </a:xfrm>
        </p:spPr>
      </p:pic>
    </p:spTree>
    <p:extLst>
      <p:ext uri="{BB962C8B-B14F-4D97-AF65-F5344CB8AC3E}">
        <p14:creationId xmlns:p14="http://schemas.microsoft.com/office/powerpoint/2010/main" val="327567747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2399E-65D0-4212-90E7-EC083BFCD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AFA1EDDE-711C-43BA-B398-A5BF319C9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4580" name="Picture 3">
            <a:extLst>
              <a:ext uri="{FF2B5EF4-FFF2-40B4-BE49-F238E27FC236}">
                <a16:creationId xmlns:a16="http://schemas.microsoft.com/office/drawing/2014/main" id="{1A2D0546-ACC3-4BAC-8D7B-A062977E2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120650"/>
            <a:ext cx="93853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6A76-E5C8-4266-B18F-82167194B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6E8A1276-F13E-434A-87BF-86CB33DD0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5604" name="Picture 3">
            <a:extLst>
              <a:ext uri="{FF2B5EF4-FFF2-40B4-BE49-F238E27FC236}">
                <a16:creationId xmlns:a16="http://schemas.microsoft.com/office/drawing/2014/main" id="{98CB0292-94F3-464D-8A77-1E828418B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12725"/>
            <a:ext cx="9931400" cy="561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40</TotalTime>
  <Words>713</Words>
  <Application>Microsoft Office PowerPoint</Application>
  <PresentationFormat>Widescreen</PresentationFormat>
  <Paragraphs>368</Paragraphs>
  <Slides>75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Variable extrathoracic obstructions</vt:lpstr>
      <vt:lpstr>PowerPoint Presentation</vt:lpstr>
      <vt:lpstr>Variable intrathoracic obstruction</vt:lpstr>
      <vt:lpstr>PowerPoint Presentation</vt:lpstr>
      <vt:lpstr> fixed upper airway obstruction</vt:lpstr>
      <vt:lpstr>PowerPoint Presentation</vt:lpstr>
      <vt:lpstr>PowerPoint Presentation</vt:lpstr>
      <vt:lpstr>PowerPoint Presentation</vt:lpstr>
      <vt:lpstr>NORMAL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</vt:lpstr>
      <vt:lpstr>PowerPoint Presentation</vt:lpstr>
      <vt:lpstr>  </vt:lpstr>
      <vt:lpstr>PowerPoint Presentation</vt:lpstr>
      <vt:lpstr>سوال شماره- 42  آقای 65 ساله سیگاری  70 پاکت /سال با شکایت تنگ نفس شدید مراجعه کرده است </vt:lpstr>
      <vt:lpstr>PowerPoint Presentation</vt:lpstr>
      <vt:lpstr>سوال شماره-40 اسپیرومتری زیر را تفسیر نمایید. </vt:lpstr>
      <vt:lpstr>PowerPoint Presentation</vt:lpstr>
      <vt:lpstr>سوال 16:  هریک از شکلهای زیر نشان دهنده چه نوع انسدادی در راههای هوایی است  ؟</vt:lpstr>
      <vt:lpstr>Moderate  RESTRICTION</vt:lpstr>
      <vt:lpstr>VERY  SEVERE OBSTRUCTION</vt:lpstr>
      <vt:lpstr>MIXED OBS &amp; RES</vt:lpstr>
      <vt:lpstr>PULMONARY  VASCULAR 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#1</vt:lpstr>
      <vt:lpstr>PowerPoint Presentation</vt:lpstr>
      <vt:lpstr>Case #2</vt:lpstr>
      <vt:lpstr>PowerPoint Presentation</vt:lpstr>
      <vt:lpstr>Case #3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Romina</dc:creator>
  <cp:lastModifiedBy>Unknown User</cp:lastModifiedBy>
  <cp:revision>9</cp:revision>
  <dcterms:created xsi:type="dcterms:W3CDTF">2021-02-25T21:43:47Z</dcterms:created>
  <dcterms:modified xsi:type="dcterms:W3CDTF">2021-02-26T14:44:52Z</dcterms:modified>
</cp:coreProperties>
</file>