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77" r:id="rId2"/>
    <p:sldId id="278" r:id="rId3"/>
    <p:sldId id="306" r:id="rId4"/>
    <p:sldId id="334" r:id="rId5"/>
    <p:sldId id="336" r:id="rId6"/>
    <p:sldId id="335" r:id="rId7"/>
    <p:sldId id="318" r:id="rId8"/>
    <p:sldId id="310" r:id="rId9"/>
    <p:sldId id="326" r:id="rId10"/>
    <p:sldId id="311" r:id="rId11"/>
    <p:sldId id="312" r:id="rId12"/>
    <p:sldId id="328" r:id="rId13"/>
    <p:sldId id="313" r:id="rId14"/>
    <p:sldId id="330" r:id="rId15"/>
    <p:sldId id="331" r:id="rId16"/>
    <p:sldId id="314" r:id="rId17"/>
    <p:sldId id="315" r:id="rId18"/>
    <p:sldId id="316" r:id="rId19"/>
    <p:sldId id="319" r:id="rId20"/>
    <p:sldId id="320" r:id="rId21"/>
    <p:sldId id="324" r:id="rId22"/>
    <p:sldId id="325" r:id="rId23"/>
    <p:sldId id="321" r:id="rId24"/>
    <p:sldId id="322" r:id="rId25"/>
    <p:sldId id="323" r:id="rId26"/>
    <p:sldId id="329" r:id="rId27"/>
    <p:sldId id="33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Lst>
        </p14:section>
        <p14:section name="Author Your Presentation" id="{16378913-E5ED-4281-BAF5-F1F938CB0BED}">
          <p14:sldIdLst>
            <p14:sldId id="278"/>
            <p14:sldId id="306"/>
            <p14:sldId id="334"/>
            <p14:sldId id="336"/>
            <p14:sldId id="335"/>
            <p14:sldId id="318"/>
            <p14:sldId id="310"/>
            <p14:sldId id="326"/>
            <p14:sldId id="311"/>
            <p14:sldId id="312"/>
            <p14:sldId id="328"/>
            <p14:sldId id="313"/>
            <p14:sldId id="330"/>
            <p14:sldId id="331"/>
            <p14:sldId id="314"/>
            <p14:sldId id="315"/>
            <p14:sldId id="316"/>
            <p14:sldId id="319"/>
            <p14:sldId id="320"/>
            <p14:sldId id="324"/>
            <p14:sldId id="325"/>
            <p14:sldId id="321"/>
            <p14:sldId id="322"/>
            <p14:sldId id="323"/>
            <p14:sldId id="329"/>
            <p14:sldId id="337"/>
          </p14:sldIdLst>
        </p14:section>
        <p14:section name="Enrich Your Presentation" id="{E2D565D1-BA5E-44E6-A40E-50A644912248}">
          <p14:sldIdLst/>
        </p14:section>
        <p14:section name="Deliver Your Presentation" id="{71D59651-8EFA-4415-9623-98B4C4A8699C}">
          <p14:sldIdLst/>
        </p14:section>
        <p14:section name="There's More!"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p:scale>
          <a:sx n="95" d="100"/>
          <a:sy n="95" d="100"/>
        </p:scale>
        <p:origin x="-762" y="93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2/22/2021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56678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1592270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2/22/2021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2/22/2021</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2/22/2021</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2/22/2021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2/22/2021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err="1" smtClean="0"/>
              <a:t>Dr</a:t>
            </a:r>
            <a:r>
              <a:rPr lang="en-US" dirty="0" smtClean="0"/>
              <a:t> Sabah </a:t>
            </a:r>
            <a:r>
              <a:rPr lang="en-US" dirty="0" err="1" smtClean="0"/>
              <a:t>Hasani,MD</a:t>
            </a:r>
            <a:endParaRPr lang="en-US" dirty="0" smtClean="0"/>
          </a:p>
          <a:p>
            <a:r>
              <a:rPr lang="en-US" dirty="0" smtClean="0"/>
              <a:t>Pulmonologist</a:t>
            </a:r>
          </a:p>
        </p:txBody>
      </p:sp>
      <p:sp>
        <p:nvSpPr>
          <p:cNvPr id="5" name="Title 4"/>
          <p:cNvSpPr>
            <a:spLocks noGrp="1"/>
          </p:cNvSpPr>
          <p:nvPr>
            <p:ph type="title"/>
          </p:nvPr>
        </p:nvSpPr>
        <p:spPr>
          <a:xfrm>
            <a:off x="228600" y="3048000"/>
            <a:ext cx="7239000" cy="1828800"/>
          </a:xfrm>
        </p:spPr>
        <p:txBody>
          <a:bodyPr>
            <a:normAutofit/>
          </a:bodyPr>
          <a:lstStyle/>
          <a:p>
            <a:pPr algn="l"/>
            <a:r>
              <a:rPr lang="en-US" sz="4000" dirty="0" smtClean="0">
                <a:solidFill>
                  <a:srgbClr val="7BCF27"/>
                </a:solidFill>
                <a:latin typeface="Times New Roman" pitchFamily="18" charset="0"/>
                <a:cs typeface="Times New Roman" pitchFamily="18" charset="0"/>
              </a:rPr>
              <a:t>Biologic therapy in Asthma</a:t>
            </a:r>
            <a:endParaRPr lang="en-US" sz="4000" dirty="0">
              <a:latin typeface="Times New Roman" pitchFamily="18" charset="0"/>
              <a:cs typeface="Times New Roman" pitchFamily="18" charset="0"/>
            </a:endParaRPr>
          </a:p>
        </p:txBody>
      </p:sp>
      <p:pic>
        <p:nvPicPr>
          <p:cNvPr id="1026" name="Picture 2" descr="C:\Users\Public\Pictures\دانشگاه علوم پزشکی کردستان.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2190750" cy="161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OUTCOMES</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solidFill>
                  <a:srgbClr val="00B050"/>
                </a:solidFill>
                <a:latin typeface="Times New Roman" pitchFamily="18" charset="0"/>
                <a:cs typeface="Times New Roman" pitchFamily="18" charset="0"/>
              </a:rPr>
              <a:t>50</a:t>
            </a:r>
            <a:r>
              <a:rPr lang="en-US" sz="2800" dirty="0">
                <a:solidFill>
                  <a:srgbClr val="00B050"/>
                </a:solidFill>
                <a:latin typeface="Times New Roman" pitchFamily="18" charset="0"/>
                <a:cs typeface="Times New Roman" pitchFamily="18" charset="0"/>
              </a:rPr>
              <a:t>% reduction </a:t>
            </a:r>
            <a:r>
              <a:rPr lang="en-US" sz="2800" dirty="0">
                <a:latin typeface="Times New Roman" pitchFamily="18" charset="0"/>
                <a:cs typeface="Times New Roman" pitchFamily="18" charset="0"/>
              </a:rPr>
              <a:t>in the rate of </a:t>
            </a:r>
            <a:r>
              <a:rPr lang="en-US" sz="2800" dirty="0">
                <a:solidFill>
                  <a:srgbClr val="FF0000"/>
                </a:solidFill>
                <a:latin typeface="Times New Roman" pitchFamily="18" charset="0"/>
                <a:cs typeface="Times New Roman" pitchFamily="18" charset="0"/>
              </a:rPr>
              <a:t>any </a:t>
            </a:r>
            <a:r>
              <a:rPr lang="en-US" sz="2800" dirty="0" smtClean="0">
                <a:solidFill>
                  <a:srgbClr val="FF0000"/>
                </a:solidFill>
                <a:latin typeface="Times New Roman" pitchFamily="18" charset="0"/>
                <a:cs typeface="Times New Roman" pitchFamily="18" charset="0"/>
              </a:rPr>
              <a:t>exacerbation </a:t>
            </a:r>
          </a:p>
          <a:p>
            <a:r>
              <a:rPr lang="en-US" sz="2800" dirty="0" smtClean="0">
                <a:solidFill>
                  <a:srgbClr val="00B050"/>
                </a:solidFill>
                <a:latin typeface="Times New Roman" pitchFamily="18" charset="0"/>
                <a:cs typeface="Times New Roman" pitchFamily="18" charset="0"/>
              </a:rPr>
              <a:t>64</a:t>
            </a:r>
            <a:r>
              <a:rPr lang="en-US" sz="2800" dirty="0">
                <a:solidFill>
                  <a:srgbClr val="00B050"/>
                </a:solidFill>
                <a:latin typeface="Times New Roman" pitchFamily="18" charset="0"/>
                <a:cs typeface="Times New Roman" pitchFamily="18" charset="0"/>
              </a:rPr>
              <a:t>% reduction </a:t>
            </a:r>
            <a:r>
              <a:rPr lang="en-US" sz="2800" dirty="0">
                <a:latin typeface="Times New Roman" pitchFamily="18" charset="0"/>
                <a:cs typeface="Times New Roman" pitchFamily="18" charset="0"/>
              </a:rPr>
              <a:t>in exacerbations requiring </a:t>
            </a:r>
            <a:r>
              <a:rPr lang="en-US" sz="2800" dirty="0">
                <a:solidFill>
                  <a:srgbClr val="FF0000"/>
                </a:solidFill>
                <a:latin typeface="Times New Roman" pitchFamily="18" charset="0"/>
                <a:cs typeface="Times New Roman" pitchFamily="18" charset="0"/>
              </a:rPr>
              <a:t>emergency  department (ED) visit or hospitalization </a:t>
            </a:r>
            <a:r>
              <a:rPr lang="en-US" sz="2800" dirty="0" smtClean="0">
                <a:latin typeface="Times New Roman" pitchFamily="18" charset="0"/>
                <a:cs typeface="Times New Roman" pitchFamily="18" charset="0"/>
              </a:rPr>
              <a:t>.</a:t>
            </a:r>
            <a:endParaRPr lang="en-US" sz="2800" dirty="0">
              <a:latin typeface="Arial"/>
            </a:endParaRPr>
          </a:p>
          <a:p>
            <a:r>
              <a:rPr lang="en-US" sz="2800" dirty="0" smtClean="0">
                <a:latin typeface="Times New Roman" pitchFamily="18" charset="0"/>
                <a:cs typeface="Times New Roman" pitchFamily="18" charset="0"/>
              </a:rPr>
              <a:t>An absolute </a:t>
            </a:r>
            <a:r>
              <a:rPr lang="en-US" sz="2800" dirty="0" smtClean="0">
                <a:solidFill>
                  <a:srgbClr val="00B050"/>
                </a:solidFill>
                <a:latin typeface="Times New Roman" pitchFamily="18" charset="0"/>
                <a:cs typeface="Times New Roman" pitchFamily="18" charset="0"/>
              </a:rPr>
              <a:t>0.43-point </a:t>
            </a:r>
            <a:r>
              <a:rPr lang="en-US" sz="2800" dirty="0">
                <a:solidFill>
                  <a:srgbClr val="00B050"/>
                </a:solidFill>
                <a:latin typeface="Times New Roman" pitchFamily="18" charset="0"/>
                <a:cs typeface="Times New Roman" pitchFamily="18" charset="0"/>
              </a:rPr>
              <a:t>decrease </a:t>
            </a:r>
            <a:r>
              <a:rPr lang="en-US" sz="2800" dirty="0">
                <a:latin typeface="Times New Roman" pitchFamily="18" charset="0"/>
                <a:cs typeface="Times New Roman" pitchFamily="18" charset="0"/>
              </a:rPr>
              <a:t>(i.e. improvement) in </a:t>
            </a:r>
            <a:r>
              <a:rPr lang="en-US" sz="2800" dirty="0" smtClean="0">
                <a:solidFill>
                  <a:srgbClr val="FF0000"/>
                </a:solidFill>
                <a:latin typeface="Times New Roman" pitchFamily="18" charset="0"/>
                <a:cs typeface="Times New Roman" pitchFamily="18" charset="0"/>
              </a:rPr>
              <a:t>ACQ-5 </a:t>
            </a:r>
          </a:p>
          <a:p>
            <a:r>
              <a:rPr lang="en-US" sz="2800" dirty="0" smtClean="0">
                <a:latin typeface="Times New Roman" pitchFamily="18" charset="0"/>
                <a:cs typeface="Times New Roman" pitchFamily="18" charset="0"/>
              </a:rPr>
              <a:t>and an absolute </a:t>
            </a:r>
            <a:r>
              <a:rPr lang="en-US" sz="2800" dirty="0" smtClean="0">
                <a:solidFill>
                  <a:srgbClr val="00B050"/>
                </a:solidFill>
                <a:latin typeface="Times New Roman" pitchFamily="18" charset="0"/>
                <a:cs typeface="Times New Roman" pitchFamily="18" charset="0"/>
              </a:rPr>
              <a:t>7.14 </a:t>
            </a:r>
            <a:r>
              <a:rPr lang="en-US" sz="2800" dirty="0">
                <a:solidFill>
                  <a:srgbClr val="00B050"/>
                </a:solidFill>
                <a:latin typeface="Times New Roman" pitchFamily="18" charset="0"/>
                <a:cs typeface="Times New Roman" pitchFamily="18" charset="0"/>
              </a:rPr>
              <a:t>decrease </a:t>
            </a:r>
            <a:r>
              <a:rPr lang="en-US" sz="2800" dirty="0">
                <a:latin typeface="Times New Roman" pitchFamily="18" charset="0"/>
                <a:cs typeface="Times New Roman" pitchFamily="18" charset="0"/>
              </a:rPr>
              <a:t>(</a:t>
            </a:r>
            <a:r>
              <a:rPr lang="en-US" sz="2800" dirty="0" err="1" smtClean="0">
                <a:latin typeface="Times New Roman" pitchFamily="18" charset="0"/>
                <a:cs typeface="Times New Roman" pitchFamily="18" charset="0"/>
              </a:rPr>
              <a:t>i.e.improvement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 </a:t>
            </a:r>
            <a:r>
              <a:rPr lang="en-US" sz="2800" dirty="0" smtClean="0">
                <a:latin typeface="Times New Roman" pitchFamily="18" charset="0"/>
                <a:cs typeface="Times New Roman" pitchFamily="18" charset="0"/>
              </a:rPr>
              <a:t>the </a:t>
            </a:r>
            <a:r>
              <a:rPr lang="en-US" sz="2800" dirty="0">
                <a:solidFill>
                  <a:srgbClr val="FF0000"/>
                </a:solidFill>
                <a:latin typeface="Times New Roman" pitchFamily="18" charset="0"/>
                <a:cs typeface="Times New Roman" pitchFamily="18" charset="0"/>
              </a:rPr>
              <a:t>SGRQ </a:t>
            </a:r>
            <a:r>
              <a:rPr lang="en-US" sz="2800" dirty="0" smtClean="0">
                <a:solidFill>
                  <a:srgbClr val="FF0000"/>
                </a:solidFill>
                <a:latin typeface="Times New Roman" pitchFamily="18" charset="0"/>
                <a:cs typeface="Times New Roman" pitchFamily="18" charset="0"/>
              </a:rPr>
              <a:t>scale</a:t>
            </a:r>
          </a:p>
          <a:p>
            <a:r>
              <a:rPr lang="en-US" sz="2800" dirty="0">
                <a:solidFill>
                  <a:srgbClr val="FF0000"/>
                </a:solidFill>
                <a:latin typeface="Times New Roman" pitchFamily="18" charset="0"/>
                <a:cs typeface="Times New Roman" pitchFamily="18" charset="0"/>
              </a:rPr>
              <a:t>50% median reduction </a:t>
            </a:r>
            <a:r>
              <a:rPr lang="en-US" sz="2800" dirty="0">
                <a:solidFill>
                  <a:srgbClr val="002060"/>
                </a:solidFill>
                <a:latin typeface="Times New Roman" pitchFamily="18" charset="0"/>
                <a:cs typeface="Times New Roman" pitchFamily="18" charset="0"/>
              </a:rPr>
              <a:t>in the dose of maintenance </a:t>
            </a:r>
            <a:r>
              <a:rPr lang="en-US" sz="2800" dirty="0" smtClean="0">
                <a:solidFill>
                  <a:srgbClr val="FF0000"/>
                </a:solidFill>
                <a:latin typeface="Times New Roman" pitchFamily="18" charset="0"/>
                <a:cs typeface="Times New Roman" pitchFamily="18" charset="0"/>
              </a:rPr>
              <a:t>oral corticosteroids(OCS)</a:t>
            </a:r>
          </a:p>
          <a:p>
            <a:endParaRPr lang="en-US" sz="2800" dirty="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416773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smtClean="0">
                <a:solidFill>
                  <a:srgbClr val="FF0000"/>
                </a:solidFill>
                <a:latin typeface="Times New Roman" pitchFamily="18" charset="0"/>
                <a:cs typeface="Times New Roman" pitchFamily="18" charset="0"/>
              </a:rPr>
              <a:t>Reslizumab</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solidFill>
                  <a:srgbClr val="FF0000"/>
                </a:solidFill>
                <a:latin typeface="Times New Roman" pitchFamily="18" charset="0"/>
                <a:cs typeface="Times New Roman" pitchFamily="18" charset="0"/>
              </a:rPr>
              <a:t>Dosage:</a:t>
            </a:r>
          </a:p>
          <a:p>
            <a:r>
              <a:rPr lang="en-US" sz="2800" dirty="0" smtClean="0">
                <a:solidFill>
                  <a:srgbClr val="00B050"/>
                </a:solidFill>
                <a:latin typeface="Times New Roman" pitchFamily="18" charset="0"/>
                <a:cs typeface="Times New Roman" pitchFamily="18" charset="0"/>
              </a:rPr>
              <a:t>3 </a:t>
            </a:r>
            <a:r>
              <a:rPr lang="en-US" sz="2800" dirty="0">
                <a:solidFill>
                  <a:srgbClr val="00B050"/>
                </a:solidFill>
                <a:latin typeface="Times New Roman" pitchFamily="18" charset="0"/>
                <a:cs typeface="Times New Roman" pitchFamily="18" charset="0"/>
              </a:rPr>
              <a:t>mg/kg IV q4wk </a:t>
            </a:r>
            <a:r>
              <a:rPr lang="en-US" sz="2800" dirty="0" smtClean="0">
                <a:solidFill>
                  <a:srgbClr val="FF0000"/>
                </a:solidFill>
                <a:latin typeface="Times New Roman" pitchFamily="18" charset="0"/>
                <a:cs typeface="Times New Roman" pitchFamily="18" charset="0"/>
              </a:rPr>
              <a:t>infused IV </a:t>
            </a:r>
            <a:r>
              <a:rPr lang="en-US" sz="2800" dirty="0">
                <a:solidFill>
                  <a:srgbClr val="FF0000"/>
                </a:solidFill>
                <a:latin typeface="Times New Roman" pitchFamily="18" charset="0"/>
                <a:cs typeface="Times New Roman" pitchFamily="18" charset="0"/>
              </a:rPr>
              <a:t>over </a:t>
            </a:r>
            <a:r>
              <a:rPr lang="en-US" sz="2800" dirty="0" smtClean="0">
                <a:solidFill>
                  <a:srgbClr val="00B050"/>
                </a:solidFill>
                <a:latin typeface="Times New Roman" pitchFamily="18" charset="0"/>
                <a:cs typeface="Times New Roman" pitchFamily="18" charset="0"/>
              </a:rPr>
              <a:t>20-30 </a:t>
            </a:r>
            <a:r>
              <a:rPr lang="en-US" sz="2800" dirty="0">
                <a:solidFill>
                  <a:srgbClr val="00B050"/>
                </a:solidFill>
                <a:latin typeface="Times New Roman" pitchFamily="18" charset="0"/>
                <a:cs typeface="Times New Roman" pitchFamily="18" charset="0"/>
              </a:rPr>
              <a:t>minutes</a:t>
            </a:r>
          </a:p>
          <a:p>
            <a:r>
              <a:rPr lang="en-US" sz="2800" dirty="0" smtClean="0">
                <a:solidFill>
                  <a:srgbClr val="FF0000"/>
                </a:solidFill>
                <a:latin typeface="Times New Roman" pitchFamily="18" charset="0"/>
                <a:cs typeface="Times New Roman" pitchFamily="18" charset="0"/>
              </a:rPr>
              <a:t>inclusion </a:t>
            </a:r>
            <a:r>
              <a:rPr lang="en-US" sz="2800" dirty="0" smtClean="0">
                <a:solidFill>
                  <a:srgbClr val="FF0000"/>
                </a:solidFill>
                <a:latin typeface="Times New Roman" pitchFamily="18" charset="0"/>
                <a:cs typeface="Times New Roman" pitchFamily="18" charset="0"/>
              </a:rPr>
              <a:t>criteria: </a:t>
            </a:r>
          </a:p>
          <a:p>
            <a:r>
              <a:rPr lang="en-US" sz="2800" dirty="0" smtClean="0">
                <a:latin typeface="Times New Roman" pitchFamily="18" charset="0"/>
                <a:cs typeface="Times New Roman" pitchFamily="18" charset="0"/>
              </a:rPr>
              <a:t>Blood </a:t>
            </a:r>
            <a:r>
              <a:rPr lang="en-US" sz="2800" dirty="0" err="1">
                <a:latin typeface="Times New Roman" pitchFamily="18" charset="0"/>
                <a:cs typeface="Times New Roman" pitchFamily="18" charset="0"/>
              </a:rPr>
              <a:t>eosinophils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&gt;400 cells/mm3</a:t>
            </a:r>
          </a:p>
          <a:p>
            <a:r>
              <a:rPr lang="en-US" sz="2800" dirty="0">
                <a:latin typeface="Times New Roman" pitchFamily="18" charset="0"/>
                <a:cs typeface="Times New Roman" pitchFamily="18" charset="0"/>
              </a:rPr>
              <a:t> sputum eosinophil </a:t>
            </a:r>
            <a:r>
              <a:rPr lang="en-US" sz="2800" dirty="0" smtClean="0">
                <a:latin typeface="Times New Roman" pitchFamily="18" charset="0"/>
                <a:cs typeface="Times New Roman" pitchFamily="18" charset="0"/>
              </a:rPr>
              <a:t>&gt;3%</a:t>
            </a:r>
          </a:p>
          <a:p>
            <a:pPr marL="0" indent="0">
              <a:buNone/>
            </a:pPr>
            <a:endParaRPr lang="en-US" sz="2800" dirty="0">
              <a:solidFill>
                <a:srgbClr val="002060"/>
              </a:solidFill>
              <a:latin typeface="Times New Roman" pitchFamily="18" charset="0"/>
              <a:cs typeface="Times New Roman" pitchFamily="18" charset="0"/>
            </a:endParaRPr>
          </a:p>
          <a:p>
            <a:endParaRPr lang="en-US" sz="2800" dirty="0">
              <a:solidFill>
                <a:srgbClr val="FF000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9831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56184" y="3200400"/>
            <a:ext cx="2598637" cy="26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04800"/>
            <a:ext cx="663776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74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a:t>
            </a:r>
            <a:endParaRPr lang="en-US" dirty="0"/>
          </a:p>
        </p:txBody>
      </p:sp>
      <p:sp>
        <p:nvSpPr>
          <p:cNvPr id="3" name="Content Placeholder 2"/>
          <p:cNvSpPr>
            <a:spLocks noGrp="1"/>
          </p:cNvSpPr>
          <p:nvPr>
            <p:ph idx="1"/>
          </p:nvPr>
        </p:nvSpPr>
        <p:spPr/>
        <p:txBody>
          <a:bodyPr>
            <a:normAutofit/>
          </a:bodyPr>
          <a:lstStyle/>
          <a:p>
            <a:pPr lvl="0"/>
            <a:r>
              <a:rPr lang="en-US" sz="2800" dirty="0">
                <a:solidFill>
                  <a:srgbClr val="002060"/>
                </a:solidFill>
                <a:latin typeface="Times New Roman" pitchFamily="18" charset="0"/>
                <a:cs typeface="Times New Roman" pitchFamily="18" charset="0"/>
              </a:rPr>
              <a:t>A  </a:t>
            </a:r>
            <a:r>
              <a:rPr lang="en-US" sz="2800" dirty="0">
                <a:solidFill>
                  <a:srgbClr val="00B050"/>
                </a:solidFill>
                <a:latin typeface="Times New Roman" pitchFamily="18" charset="0"/>
                <a:cs typeface="Times New Roman" pitchFamily="18" charset="0"/>
              </a:rPr>
              <a:t>54% reduction </a:t>
            </a:r>
            <a:r>
              <a:rPr lang="en-US" sz="2800" dirty="0">
                <a:solidFill>
                  <a:srgbClr val="002060"/>
                </a:solidFill>
                <a:latin typeface="Times New Roman" pitchFamily="18" charset="0"/>
                <a:cs typeface="Times New Roman" pitchFamily="18" charset="0"/>
              </a:rPr>
              <a:t>in any </a:t>
            </a:r>
            <a:r>
              <a:rPr lang="en-US" sz="2800" dirty="0">
                <a:solidFill>
                  <a:srgbClr val="FF0000"/>
                </a:solidFill>
                <a:latin typeface="Times New Roman" pitchFamily="18" charset="0"/>
                <a:cs typeface="Times New Roman" pitchFamily="18" charset="0"/>
              </a:rPr>
              <a:t>exacerbation</a:t>
            </a:r>
          </a:p>
          <a:p>
            <a:pPr lvl="0"/>
            <a:r>
              <a:rPr lang="en-US" sz="2800" dirty="0">
                <a:solidFill>
                  <a:srgbClr val="00B050"/>
                </a:solidFill>
                <a:latin typeface="Times New Roman" pitchFamily="18" charset="0"/>
                <a:cs typeface="Times New Roman" pitchFamily="18" charset="0"/>
              </a:rPr>
              <a:t>33% reduction </a:t>
            </a:r>
            <a:r>
              <a:rPr lang="en-US" sz="2800" dirty="0">
                <a:solidFill>
                  <a:srgbClr val="FF0000"/>
                </a:solidFill>
                <a:latin typeface="Times New Roman" pitchFamily="18" charset="0"/>
                <a:cs typeface="Times New Roman" pitchFamily="18" charset="0"/>
              </a:rPr>
              <a:t>in exacerbations </a:t>
            </a:r>
            <a:r>
              <a:rPr lang="en-US" sz="2800" dirty="0">
                <a:solidFill>
                  <a:srgbClr val="002060"/>
                </a:solidFill>
                <a:latin typeface="Times New Roman" pitchFamily="18" charset="0"/>
                <a:cs typeface="Times New Roman" pitchFamily="18" charset="0"/>
              </a:rPr>
              <a:t>requiring ED visits or hospitalizations </a:t>
            </a:r>
          </a:p>
          <a:p>
            <a:pPr lvl="0"/>
            <a:r>
              <a:rPr lang="en-US" sz="2800" dirty="0">
                <a:solidFill>
                  <a:srgbClr val="262626">
                    <a:lumMod val="85000"/>
                    <a:lumOff val="15000"/>
                  </a:srgbClr>
                </a:solidFill>
                <a:latin typeface="Times New Roman" pitchFamily="18" charset="0"/>
                <a:cs typeface="Times New Roman" pitchFamily="18" charset="0"/>
              </a:rPr>
              <a:t>a </a:t>
            </a:r>
            <a:r>
              <a:rPr lang="en-US" sz="2800" dirty="0">
                <a:solidFill>
                  <a:srgbClr val="00B050"/>
                </a:solidFill>
                <a:latin typeface="Times New Roman" pitchFamily="18" charset="0"/>
                <a:cs typeface="Times New Roman" pitchFamily="18" charset="0"/>
              </a:rPr>
              <a:t>60%  reduction </a:t>
            </a:r>
            <a:r>
              <a:rPr lang="en-US" sz="2800" dirty="0">
                <a:solidFill>
                  <a:srgbClr val="262626">
                    <a:lumMod val="85000"/>
                    <a:lumOff val="15000"/>
                  </a:srgbClr>
                </a:solidFill>
                <a:latin typeface="Times New Roman" pitchFamily="18" charset="0"/>
                <a:cs typeface="Times New Roman" pitchFamily="18" charset="0"/>
              </a:rPr>
              <a:t>in  the risk of having ≥ 1  </a:t>
            </a:r>
            <a:r>
              <a:rPr lang="en-US" sz="2800" dirty="0">
                <a:solidFill>
                  <a:srgbClr val="FF0000"/>
                </a:solidFill>
                <a:latin typeface="Times New Roman" pitchFamily="18" charset="0"/>
                <a:cs typeface="Times New Roman" pitchFamily="18" charset="0"/>
              </a:rPr>
              <a:t>exacerbation</a:t>
            </a:r>
            <a:r>
              <a:rPr lang="en-US" sz="2800" dirty="0">
                <a:solidFill>
                  <a:srgbClr val="262626">
                    <a:lumMod val="85000"/>
                    <a:lumOff val="15000"/>
                  </a:srgbClr>
                </a:solidFill>
                <a:latin typeface="Times New Roman" pitchFamily="18" charset="0"/>
                <a:cs typeface="Times New Roman" pitchFamily="18" charset="0"/>
              </a:rPr>
              <a:t> </a:t>
            </a:r>
            <a:endParaRPr lang="en-US" dirty="0" smtClean="0">
              <a:latin typeface="Arial"/>
            </a:endParaRPr>
          </a:p>
          <a:p>
            <a:r>
              <a:rPr lang="en-US" sz="2800" dirty="0" smtClean="0">
                <a:latin typeface="Times New Roman" pitchFamily="18" charset="0"/>
                <a:cs typeface="Times New Roman" pitchFamily="18" charset="0"/>
              </a:rPr>
              <a:t>0</a:t>
            </a:r>
            <a:r>
              <a:rPr lang="en-US" sz="2800" dirty="0" smtClean="0">
                <a:solidFill>
                  <a:srgbClr val="00B050"/>
                </a:solidFill>
                <a:latin typeface="Times New Roman" pitchFamily="18" charset="0"/>
                <a:cs typeface="Times New Roman" pitchFamily="18" charset="0"/>
              </a:rPr>
              <a:t>.26-point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decrease (i.e. improvement) in </a:t>
            </a:r>
            <a:r>
              <a:rPr lang="en-US" sz="2800" dirty="0" smtClean="0">
                <a:solidFill>
                  <a:srgbClr val="FF0000"/>
                </a:solidFill>
                <a:latin typeface="Times New Roman" pitchFamily="18" charset="0"/>
                <a:cs typeface="Times New Roman" pitchFamily="18" charset="0"/>
              </a:rPr>
              <a:t>ACQ-7</a:t>
            </a:r>
          </a:p>
          <a:p>
            <a:r>
              <a:rPr lang="en-US" sz="2800" dirty="0" smtClean="0">
                <a:solidFill>
                  <a:srgbClr val="00B050"/>
                </a:solidFill>
                <a:latin typeface="Times New Roman" pitchFamily="18" charset="0"/>
                <a:cs typeface="Times New Roman" pitchFamily="18" charset="0"/>
              </a:rPr>
              <a:t>0.28-point</a:t>
            </a:r>
            <a:r>
              <a:rPr lang="en-US" sz="2800" dirty="0" smtClean="0">
                <a:latin typeface="Times New Roman" pitchFamily="18" charset="0"/>
                <a:cs typeface="Times New Roman" pitchFamily="18" charset="0"/>
              </a:rPr>
              <a:t> increase </a:t>
            </a:r>
            <a:r>
              <a:rPr lang="en-US" sz="2800" dirty="0">
                <a:latin typeface="Times New Roman" pitchFamily="18" charset="0"/>
                <a:cs typeface="Times New Roman" pitchFamily="18" charset="0"/>
              </a:rPr>
              <a:t>(i.e. improvement) in </a:t>
            </a:r>
            <a:r>
              <a:rPr lang="en-US" sz="2800" dirty="0" smtClean="0">
                <a:solidFill>
                  <a:srgbClr val="FF0000"/>
                </a:solidFill>
                <a:latin typeface="Times New Roman" pitchFamily="18" charset="0"/>
                <a:cs typeface="Times New Roman" pitchFamily="18" charset="0"/>
              </a:rPr>
              <a:t>AQLQ </a:t>
            </a:r>
            <a:r>
              <a:rPr lang="en-US" sz="2800" dirty="0" smtClean="0">
                <a:latin typeface="Times New Roman" pitchFamily="18" charset="0"/>
                <a:cs typeface="Times New Roman" pitchFamily="18" charset="0"/>
              </a:rPr>
              <a:t>scale</a:t>
            </a:r>
          </a:p>
          <a:p>
            <a:endParaRPr lang="en-US" sz="2800" dirty="0">
              <a:latin typeface="Times New Roman" pitchFamily="18" charset="0"/>
              <a:cs typeface="Times New Roman" pitchFamily="18" charset="0"/>
            </a:endParaRPr>
          </a:p>
          <a:p>
            <a:endParaRPr lang="en-US" sz="2800" dirty="0">
              <a:solidFill>
                <a:srgbClr val="FF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52721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FF0000"/>
                </a:solidFill>
              </a:rPr>
              <a:t>Benralizumab</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 </a:t>
            </a:r>
            <a:r>
              <a:rPr lang="en-US" dirty="0" smtClean="0">
                <a:solidFill>
                  <a:srgbClr val="FF0000"/>
                </a:solidFill>
              </a:rPr>
              <a:t>DOSAGE:</a:t>
            </a:r>
          </a:p>
          <a:p>
            <a:r>
              <a:rPr lang="en-US" dirty="0" smtClean="0">
                <a:solidFill>
                  <a:srgbClr val="00B050"/>
                </a:solidFill>
              </a:rPr>
              <a:t>30 </a:t>
            </a:r>
            <a:r>
              <a:rPr lang="en-US" dirty="0">
                <a:solidFill>
                  <a:srgbClr val="00B050"/>
                </a:solidFill>
              </a:rPr>
              <a:t>mg SC q4weeks </a:t>
            </a:r>
            <a:r>
              <a:rPr lang="en-US" dirty="0"/>
              <a:t>for the first 3 doses, THEN q8weeks thereafter</a:t>
            </a:r>
          </a:p>
        </p:txBody>
      </p:sp>
    </p:spTree>
    <p:extLst>
      <p:ext uri="{BB962C8B-B14F-4D97-AF65-F5344CB8AC3E}">
        <p14:creationId xmlns:p14="http://schemas.microsoft.com/office/powerpoint/2010/main" val="403454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2140" y="1676400"/>
            <a:ext cx="573185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259" y="578199"/>
            <a:ext cx="3454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29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err="1">
                <a:solidFill>
                  <a:srgbClr val="FF0000"/>
                </a:solidFill>
                <a:latin typeface="Times New Roman" pitchFamily="18" charset="0"/>
                <a:cs typeface="Times New Roman" pitchFamily="18" charset="0"/>
              </a:rPr>
              <a:t>Benralizumab</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a </a:t>
            </a:r>
            <a:r>
              <a:rPr lang="en-US" sz="2800" dirty="0" smtClean="0">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42</a:t>
            </a:r>
            <a:r>
              <a:rPr lang="en-US" sz="2800" dirty="0">
                <a:solidFill>
                  <a:srgbClr val="00B050"/>
                </a:solidFill>
                <a:latin typeface="Times New Roman" pitchFamily="18" charset="0"/>
                <a:cs typeface="Times New Roman" pitchFamily="18" charset="0"/>
              </a:rPr>
              <a:t>% reduction </a:t>
            </a:r>
            <a:r>
              <a:rPr lang="en-US" sz="2800" dirty="0">
                <a:latin typeface="Times New Roman" pitchFamily="18" charset="0"/>
                <a:cs typeface="Times New Roman" pitchFamily="18" charset="0"/>
              </a:rPr>
              <a:t>in the rate of </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any exacerbation</a:t>
            </a:r>
          </a:p>
          <a:p>
            <a:r>
              <a:rPr lang="en-US" sz="2800" dirty="0">
                <a:solidFill>
                  <a:srgbClr val="002060"/>
                </a:solidFill>
                <a:latin typeface="Times New Roman" pitchFamily="18" charset="0"/>
                <a:cs typeface="Times New Roman" pitchFamily="18" charset="0"/>
              </a:rPr>
              <a:t>a </a:t>
            </a:r>
            <a:r>
              <a:rPr lang="en-US" sz="2800" dirty="0" smtClean="0">
                <a:solidFill>
                  <a:srgbClr val="00B050"/>
                </a:solidFill>
                <a:latin typeface="Times New Roman" pitchFamily="18" charset="0"/>
                <a:cs typeface="Times New Roman" pitchFamily="18" charset="0"/>
              </a:rPr>
              <a:t>38</a:t>
            </a:r>
            <a:r>
              <a:rPr lang="en-US" sz="2800" dirty="0">
                <a:solidFill>
                  <a:srgbClr val="00B050"/>
                </a:solidFill>
                <a:latin typeface="Times New Roman" pitchFamily="18" charset="0"/>
                <a:cs typeface="Times New Roman" pitchFamily="18" charset="0"/>
              </a:rPr>
              <a:t>% reduction </a:t>
            </a:r>
            <a:r>
              <a:rPr lang="en-US" sz="2800" dirty="0">
                <a:solidFill>
                  <a:srgbClr val="002060"/>
                </a:solidFill>
                <a:latin typeface="Times New Roman" pitchFamily="18" charset="0"/>
                <a:cs typeface="Times New Roman" pitchFamily="18" charset="0"/>
              </a:rPr>
              <a:t>in </a:t>
            </a:r>
            <a:r>
              <a:rPr lang="en-US" sz="2800" dirty="0" smtClean="0">
                <a:solidFill>
                  <a:srgbClr val="002060"/>
                </a:solidFill>
                <a:latin typeface="Times New Roman" pitchFamily="18" charset="0"/>
                <a:cs typeface="Times New Roman" pitchFamily="18" charset="0"/>
              </a:rPr>
              <a:t> the </a:t>
            </a:r>
            <a:r>
              <a:rPr lang="en-US" sz="2800" dirty="0">
                <a:solidFill>
                  <a:srgbClr val="002060"/>
                </a:solidFill>
                <a:latin typeface="Times New Roman" pitchFamily="18" charset="0"/>
                <a:cs typeface="Times New Roman" pitchFamily="18" charset="0"/>
              </a:rPr>
              <a:t>number of patients with </a:t>
            </a:r>
            <a:r>
              <a:rPr lang="en-US" sz="2800" dirty="0">
                <a:solidFill>
                  <a:srgbClr val="FF0000"/>
                </a:solidFill>
                <a:latin typeface="Times New Roman" pitchFamily="18" charset="0"/>
                <a:cs typeface="Times New Roman" pitchFamily="18" charset="0"/>
              </a:rPr>
              <a:t>≥1 </a:t>
            </a:r>
            <a:r>
              <a:rPr lang="en-US" sz="2800" dirty="0" smtClean="0">
                <a:solidFill>
                  <a:srgbClr val="FF0000"/>
                </a:solidFill>
                <a:latin typeface="Times New Roman" pitchFamily="18" charset="0"/>
                <a:cs typeface="Times New Roman" pitchFamily="18" charset="0"/>
              </a:rPr>
              <a:t> exacerbation </a:t>
            </a:r>
          </a:p>
          <a:p>
            <a:r>
              <a:rPr lang="en-US" sz="2800" dirty="0" smtClean="0"/>
              <a:t>Absolute </a:t>
            </a:r>
            <a:r>
              <a:rPr lang="en-US" sz="2800" dirty="0" smtClean="0">
                <a:solidFill>
                  <a:srgbClr val="00B050"/>
                </a:solidFill>
              </a:rPr>
              <a:t>0.29-poin</a:t>
            </a:r>
            <a:r>
              <a:rPr lang="en-US" sz="2800" dirty="0" smtClean="0"/>
              <a:t>t </a:t>
            </a:r>
            <a:r>
              <a:rPr lang="en-US" sz="2800" dirty="0"/>
              <a:t>decrease in </a:t>
            </a:r>
            <a:r>
              <a:rPr lang="en-US" sz="2800" dirty="0" smtClean="0">
                <a:solidFill>
                  <a:srgbClr val="FF0000"/>
                </a:solidFill>
              </a:rPr>
              <a:t>ACQ-6 </a:t>
            </a:r>
          </a:p>
          <a:p>
            <a:r>
              <a:rPr lang="en-US" sz="2800" dirty="0" smtClean="0"/>
              <a:t>An absolute </a:t>
            </a:r>
            <a:r>
              <a:rPr lang="en-US" sz="2800" dirty="0" smtClean="0">
                <a:solidFill>
                  <a:srgbClr val="00B050"/>
                </a:solidFill>
              </a:rPr>
              <a:t>0.32-point </a:t>
            </a:r>
            <a:r>
              <a:rPr lang="en-US" sz="2800" dirty="0"/>
              <a:t>increase (i.e. improvement) in </a:t>
            </a:r>
            <a:r>
              <a:rPr lang="en-US" sz="2800" dirty="0">
                <a:solidFill>
                  <a:srgbClr val="FF0000"/>
                </a:solidFill>
              </a:rPr>
              <a:t>AQLQ scale </a:t>
            </a:r>
          </a:p>
          <a:p>
            <a:endParaRPr lang="en-US" sz="2800" dirty="0">
              <a:solidFill>
                <a:srgbClr val="002060"/>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358529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FF0000"/>
                </a:solidFill>
                <a:latin typeface="Times New Roman" pitchFamily="18" charset="0"/>
                <a:cs typeface="Times New Roman" pitchFamily="18" charset="0"/>
              </a:rPr>
              <a:t>Adverse </a:t>
            </a:r>
            <a:r>
              <a:rPr lang="en-US" sz="3600" dirty="0" smtClean="0">
                <a:solidFill>
                  <a:srgbClr val="FF0000"/>
                </a:solidFill>
                <a:latin typeface="Times New Roman" pitchFamily="18" charset="0"/>
                <a:cs typeface="Times New Roman" pitchFamily="18" charset="0"/>
              </a:rPr>
              <a:t>effects</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it-IT" sz="2800" dirty="0" smtClean="0">
                <a:solidFill>
                  <a:srgbClr val="00B050"/>
                </a:solidFill>
                <a:latin typeface="Times New Roman" pitchFamily="18" charset="0"/>
                <a:cs typeface="Times New Roman" pitchFamily="18" charset="0"/>
              </a:rPr>
              <a:t>0.93</a:t>
            </a:r>
            <a:r>
              <a:rPr lang="it-IT" sz="2800" dirty="0" smtClean="0">
                <a:latin typeface="Times New Roman" pitchFamily="18" charset="0"/>
                <a:cs typeface="Times New Roman" pitchFamily="18" charset="0"/>
              </a:rPr>
              <a:t> for mepolizumab</a:t>
            </a:r>
          </a:p>
          <a:p>
            <a:r>
              <a:rPr lang="en-US" sz="2800" dirty="0">
                <a:solidFill>
                  <a:srgbClr val="00B050"/>
                </a:solidFill>
                <a:latin typeface="Times New Roman" pitchFamily="18" charset="0"/>
                <a:cs typeface="Times New Roman" pitchFamily="18" charset="0"/>
              </a:rPr>
              <a:t>0.88</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for </a:t>
            </a:r>
            <a:r>
              <a:rPr lang="en-US" sz="2800" dirty="0" err="1" smtClean="0">
                <a:latin typeface="Times New Roman" pitchFamily="18" charset="0"/>
                <a:cs typeface="Times New Roman" pitchFamily="18" charset="0"/>
              </a:rPr>
              <a:t>reslizumab</a:t>
            </a:r>
            <a:endParaRPr lang="en-US" sz="2800" dirty="0" smtClean="0">
              <a:latin typeface="Times New Roman" pitchFamily="18" charset="0"/>
              <a:cs typeface="Times New Roman" pitchFamily="18" charset="0"/>
            </a:endParaRPr>
          </a:p>
          <a:p>
            <a:r>
              <a:rPr lang="it-IT" sz="2800" dirty="0" smtClean="0">
                <a:solidFill>
                  <a:srgbClr val="00B050"/>
                </a:solidFill>
                <a:latin typeface="Times New Roman" pitchFamily="18" charset="0"/>
                <a:cs typeface="Times New Roman" pitchFamily="18" charset="0"/>
              </a:rPr>
              <a:t>0.96</a:t>
            </a:r>
            <a:r>
              <a:rPr lang="it-IT" sz="2800" dirty="0" smtClean="0">
                <a:latin typeface="Times New Roman" pitchFamily="18" charset="0"/>
                <a:cs typeface="Times New Roman" pitchFamily="18" charset="0"/>
              </a:rPr>
              <a:t> for </a:t>
            </a:r>
            <a:r>
              <a:rPr lang="it-IT" sz="2800" dirty="0">
                <a:latin typeface="Times New Roman" pitchFamily="18" charset="0"/>
                <a:cs typeface="Times New Roman" pitchFamily="18" charset="0"/>
              </a:rPr>
              <a:t>benralizumab</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64564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rPr>
              <a:t>Anti-IL5 strategy </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latin typeface="Times New Roman" pitchFamily="18" charset="0"/>
                <a:cs typeface="Times New Roman" pitchFamily="18" charset="0"/>
              </a:rPr>
              <a:t>reduces </a:t>
            </a:r>
            <a:r>
              <a:rPr lang="en-US" sz="2800" dirty="0">
                <a:solidFill>
                  <a:srgbClr val="FF0000"/>
                </a:solidFill>
                <a:latin typeface="Times New Roman" pitchFamily="18" charset="0"/>
                <a:cs typeface="Times New Roman" pitchFamily="18" charset="0"/>
              </a:rPr>
              <a:t>exacerbations </a:t>
            </a:r>
            <a:r>
              <a:rPr lang="en-US" sz="2800" dirty="0">
                <a:latin typeface="Times New Roman" pitchFamily="18" charset="0"/>
                <a:cs typeface="Times New Roman" pitchFamily="18" charset="0"/>
              </a:rPr>
              <a:t>in patients with severe </a:t>
            </a:r>
            <a:r>
              <a:rPr lang="en-US" sz="2800" dirty="0" err="1">
                <a:latin typeface="Times New Roman" pitchFamily="18" charset="0"/>
                <a:cs typeface="Times New Roman" pitchFamily="18" charset="0"/>
              </a:rPr>
              <a:t>eosinophilic</a:t>
            </a:r>
            <a:r>
              <a:rPr lang="en-US" sz="2800" dirty="0">
                <a:latin typeface="Times New Roman" pitchFamily="18" charset="0"/>
                <a:cs typeface="Times New Roman" pitchFamily="18" charset="0"/>
              </a:rPr>
              <a:t> asthma. </a:t>
            </a:r>
          </a:p>
          <a:p>
            <a:r>
              <a:rPr lang="en-US" sz="2800" dirty="0" smtClean="0">
                <a:latin typeface="Times New Roman" pitchFamily="18" charset="0"/>
                <a:cs typeface="Times New Roman" pitchFamily="18" charset="0"/>
              </a:rPr>
              <a:t>effective </a:t>
            </a:r>
            <a:r>
              <a:rPr lang="en-US" sz="2800" dirty="0">
                <a:latin typeface="Times New Roman" pitchFamily="18" charset="0"/>
                <a:cs typeface="Times New Roman" pitchFamily="18" charset="0"/>
              </a:rPr>
              <a:t>in </a:t>
            </a:r>
            <a:r>
              <a:rPr lang="en-US" sz="2800" dirty="0">
                <a:solidFill>
                  <a:srgbClr val="FF0000"/>
                </a:solidFill>
                <a:latin typeface="Times New Roman" pitchFamily="18" charset="0"/>
                <a:cs typeface="Times New Roman" pitchFamily="18" charset="0"/>
              </a:rPr>
              <a:t>reducing </a:t>
            </a:r>
            <a:r>
              <a:rPr lang="en-US" sz="2800" dirty="0" smtClean="0">
                <a:solidFill>
                  <a:srgbClr val="FF0000"/>
                </a:solidFill>
                <a:latin typeface="Times New Roman" pitchFamily="18" charset="0"/>
                <a:cs typeface="Times New Roman" pitchFamily="18" charset="0"/>
              </a:rPr>
              <a:t> OCS </a:t>
            </a:r>
            <a:r>
              <a:rPr lang="en-US" sz="2800" dirty="0">
                <a:solidFill>
                  <a:srgbClr val="FF0000"/>
                </a:solidFill>
                <a:latin typeface="Times New Roman" pitchFamily="18" charset="0"/>
                <a:cs typeface="Times New Roman" pitchFamily="18" charset="0"/>
              </a:rPr>
              <a:t>dose </a:t>
            </a:r>
            <a:r>
              <a:rPr lang="en-US" sz="2800" dirty="0">
                <a:latin typeface="Times New Roman" pitchFamily="18" charset="0"/>
                <a:cs typeface="Times New Roman" pitchFamily="18" charset="0"/>
              </a:rPr>
              <a:t>in </a:t>
            </a:r>
            <a:r>
              <a:rPr lang="en-US" sz="2800" dirty="0" smtClean="0">
                <a:latin typeface="Times New Roman" pitchFamily="18" charset="0"/>
                <a:cs typeface="Times New Roman" pitchFamily="18" charset="0"/>
              </a:rPr>
              <a:t> corticosteroid- dependent </a:t>
            </a:r>
            <a:r>
              <a:rPr lang="en-US" sz="2800" dirty="0">
                <a:latin typeface="Times New Roman" pitchFamily="18" charset="0"/>
                <a:cs typeface="Times New Roman" pitchFamily="18" charset="0"/>
              </a:rPr>
              <a:t>asthma.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effects </a:t>
            </a:r>
            <a:r>
              <a:rPr lang="en-US" sz="2800" dirty="0">
                <a:solidFill>
                  <a:srgbClr val="FF0000"/>
                </a:solidFill>
                <a:latin typeface="Times New Roman" pitchFamily="18" charset="0"/>
                <a:cs typeface="Times New Roman" pitchFamily="18" charset="0"/>
              </a:rPr>
              <a:t>on asthma control</a:t>
            </a:r>
            <a:r>
              <a:rPr lang="en-US" sz="2800" dirty="0">
                <a:latin typeface="Times New Roman" pitchFamily="18" charset="0"/>
                <a:cs typeface="Times New Roman" pitchFamily="18" charset="0"/>
              </a:rPr>
              <a:t>, quality of life and </a:t>
            </a:r>
            <a:r>
              <a:rPr lang="en-US" sz="2800" dirty="0" smtClean="0">
                <a:latin typeface="Times New Roman" pitchFamily="18" charset="0"/>
                <a:cs typeface="Times New Roman" pitchFamily="18" charset="0"/>
              </a:rPr>
              <a:t> FEV 1 are </a:t>
            </a:r>
            <a:r>
              <a:rPr lang="en-US" sz="2800" dirty="0">
                <a:latin typeface="Times New Roman" pitchFamily="18" charset="0"/>
                <a:cs typeface="Times New Roman" pitchFamily="18" charset="0"/>
              </a:rPr>
              <a:t>modest for all </a:t>
            </a:r>
            <a:r>
              <a:rPr lang="en-US" sz="2800" dirty="0" smtClean="0">
                <a:latin typeface="Times New Roman" pitchFamily="18" charset="0"/>
                <a:cs typeface="Times New Roman" pitchFamily="18" charset="0"/>
              </a:rPr>
              <a:t>drugs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55801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143000"/>
            <a:ext cx="8305800" cy="4983163"/>
          </a:xfrm>
        </p:spPr>
        <p:txBody>
          <a:bodyPr>
            <a:norm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Should </a:t>
            </a:r>
            <a:r>
              <a:rPr lang="en-US" sz="2400" dirty="0">
                <a:solidFill>
                  <a:srgbClr val="00B050"/>
                </a:solidFill>
                <a:latin typeface="Times New Roman" pitchFamily="18" charset="0"/>
                <a:cs typeface="Times New Roman" pitchFamily="18" charset="0"/>
              </a:rPr>
              <a:t>a measurement </a:t>
            </a:r>
            <a:r>
              <a:rPr lang="en-US" sz="2400" dirty="0">
                <a:latin typeface="Times New Roman" pitchFamily="18" charset="0"/>
                <a:cs typeface="Times New Roman" pitchFamily="18" charset="0"/>
              </a:rPr>
              <a:t>of </a:t>
            </a:r>
            <a:r>
              <a:rPr lang="en-US" sz="2400" dirty="0">
                <a:solidFill>
                  <a:srgbClr val="FF0000"/>
                </a:solidFill>
                <a:latin typeface="Times New Roman" pitchFamily="18" charset="0"/>
                <a:cs typeface="Times New Roman" pitchFamily="18" charset="0"/>
              </a:rPr>
              <a:t>a specific biomarker</a:t>
            </a:r>
            <a:r>
              <a:rPr lang="en-US" sz="2400" dirty="0">
                <a:latin typeface="Times New Roman" pitchFamily="18" charset="0"/>
                <a:cs typeface="Times New Roman" pitchFamily="18" charset="0"/>
              </a:rPr>
              <a:t> be used to guide initiation of </a:t>
            </a:r>
            <a:r>
              <a:rPr lang="en-US" sz="2400" dirty="0" smtClean="0">
                <a:latin typeface="Times New Roman" pitchFamily="18" charset="0"/>
                <a:cs typeface="Times New Roman" pitchFamily="18" charset="0"/>
              </a:rPr>
              <a:t> treatment </a:t>
            </a:r>
            <a:r>
              <a:rPr lang="en-US" sz="2400" dirty="0">
                <a:latin typeface="Times New Roman" pitchFamily="18" charset="0"/>
                <a:cs typeface="Times New Roman" pitchFamily="18" charset="0"/>
              </a:rPr>
              <a:t>with a monoclonal </a:t>
            </a:r>
            <a:r>
              <a:rPr lang="en-US" sz="2400" dirty="0" smtClean="0">
                <a:latin typeface="Times New Roman" pitchFamily="18" charset="0"/>
                <a:cs typeface="Times New Roman" pitchFamily="18" charset="0"/>
              </a:rPr>
              <a:t>anti-IL5 </a:t>
            </a:r>
            <a:r>
              <a:rPr lang="en-US" sz="2400" dirty="0">
                <a:latin typeface="Times New Roman" pitchFamily="18" charset="0"/>
                <a:cs typeface="Times New Roman" pitchFamily="18" charset="0"/>
              </a:rPr>
              <a:t>or </a:t>
            </a:r>
            <a:r>
              <a:rPr lang="en-US" sz="2400" dirty="0" smtClean="0">
                <a:latin typeface="Times New Roman" pitchFamily="18" charset="0"/>
                <a:cs typeface="Times New Roman" pitchFamily="18" charset="0"/>
              </a:rPr>
              <a:t> IL 5Rα antibody </a:t>
            </a:r>
            <a:r>
              <a:rPr lang="en-US" sz="2400" dirty="0">
                <a:latin typeface="Times New Roman" pitchFamily="18" charset="0"/>
                <a:cs typeface="Times New Roman" pitchFamily="18" charset="0"/>
              </a:rPr>
              <a:t>in adults </a:t>
            </a:r>
            <a:r>
              <a:rPr lang="en-US" sz="2400" dirty="0" smtClean="0">
                <a:latin typeface="Times New Roman" pitchFamily="18" charset="0"/>
                <a:cs typeface="Times New Roman" pitchFamily="18" charset="0"/>
              </a:rPr>
              <a:t>?</a:t>
            </a:r>
          </a:p>
          <a:p>
            <a:r>
              <a:rPr lang="en-US" sz="2400" dirty="0">
                <a:solidFill>
                  <a:srgbClr val="00B050"/>
                </a:solidFill>
                <a:latin typeface="Times New Roman" pitchFamily="18" charset="0"/>
                <a:cs typeface="Times New Roman" pitchFamily="18" charset="0"/>
              </a:rPr>
              <a:t>exhaled NO</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peripheral or </a:t>
            </a:r>
            <a:r>
              <a:rPr lang="en-US" sz="2400" dirty="0" smtClean="0">
                <a:latin typeface="Times New Roman" pitchFamily="18" charset="0"/>
                <a:cs typeface="Times New Roman" pitchFamily="18" charset="0"/>
              </a:rPr>
              <a:t> sputum </a:t>
            </a:r>
            <a:r>
              <a:rPr lang="en-US" sz="2400" dirty="0" err="1">
                <a:solidFill>
                  <a:srgbClr val="00B050"/>
                </a:solidFill>
                <a:latin typeface="Times New Roman" pitchFamily="18" charset="0"/>
                <a:cs typeface="Times New Roman" pitchFamily="18" charset="0"/>
              </a:rPr>
              <a:t>eosinophils</a:t>
            </a:r>
            <a:r>
              <a:rPr lang="en-US" sz="2400" dirty="0">
                <a:solidFill>
                  <a:srgbClr val="00B050"/>
                </a:solidFill>
                <a:latin typeface="Times New Roman" pitchFamily="18" charset="0"/>
                <a:cs typeface="Times New Roman" pitchFamily="18" charset="0"/>
              </a:rPr>
              <a:t>, </a:t>
            </a:r>
            <a:endParaRPr lang="en-US" sz="2400" dirty="0" smtClean="0">
              <a:solidFill>
                <a:srgbClr val="00B050"/>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serum </a:t>
            </a:r>
            <a:r>
              <a:rPr lang="en-US" sz="2400" dirty="0" err="1">
                <a:solidFill>
                  <a:srgbClr val="00B050"/>
                </a:solidFill>
                <a:latin typeface="Times New Roman" pitchFamily="18" charset="0"/>
                <a:cs typeface="Times New Roman" pitchFamily="18" charset="0"/>
              </a:rPr>
              <a:t>periostin</a:t>
            </a:r>
            <a:endParaRPr lang="en-US"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74143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Sever Asthma</a:t>
            </a:r>
            <a:endParaRPr lang="en-US" sz="2800" dirty="0"/>
          </a:p>
        </p:txBody>
      </p:sp>
      <p:sp>
        <p:nvSpPr>
          <p:cNvPr id="5" name="Text Placeholder 4"/>
          <p:cNvSpPr>
            <a:spLocks noGrp="1"/>
          </p:cNvSpPr>
          <p:nvPr>
            <p:ph type="body" idx="1"/>
          </p:nvPr>
        </p:nvSpPr>
        <p:spPr/>
        <p:txBody>
          <a:bodyPr/>
          <a:lstStyle/>
          <a:p>
            <a:pPr lvl="0">
              <a:spcBef>
                <a:spcPts val="0"/>
              </a:spcBef>
            </a:pPr>
            <a:r>
              <a:rPr lang="en-US" sz="1700" b="1" dirty="0">
                <a:solidFill>
                  <a:prstClr val="black">
                    <a:lumMod val="75000"/>
                    <a:lumOff val="25000"/>
                  </a:prstClr>
                </a:solidFill>
              </a:rPr>
              <a:t>Design, organize, and collaborate</a:t>
            </a: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Blood </a:t>
            </a:r>
            <a:r>
              <a:rPr lang="en-US" dirty="0" err="1">
                <a:solidFill>
                  <a:srgbClr val="FF0000"/>
                </a:solidFill>
              </a:rPr>
              <a:t>eosinophils</a:t>
            </a:r>
            <a:r>
              <a:rPr lang="en-US" dirty="0">
                <a:solidFill>
                  <a:srgbClr val="FF0000"/>
                </a:solidFill>
              </a:rPr>
              <a:t> </a:t>
            </a:r>
            <a:r>
              <a:rPr lang="en-US" dirty="0"/>
              <a:t>can be measured </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FF0000"/>
                </a:solidFill>
                <a:latin typeface="Times New Roman" pitchFamily="18" charset="0"/>
                <a:cs typeface="Times New Roman" pitchFamily="18" charset="0"/>
              </a:rPr>
              <a:t>higher </a:t>
            </a:r>
            <a:r>
              <a:rPr lang="en-US" sz="2400" dirty="0">
                <a:solidFill>
                  <a:srgbClr val="FF0000"/>
                </a:solidFill>
                <a:latin typeface="Times New Roman" pitchFamily="18" charset="0"/>
                <a:cs typeface="Times New Roman" pitchFamily="18" charset="0"/>
              </a:rPr>
              <a:t>levels of blood </a:t>
            </a:r>
            <a:r>
              <a:rPr lang="en-US" sz="2400" dirty="0" smtClean="0">
                <a:solidFill>
                  <a:srgbClr val="FF0000"/>
                </a:solidFill>
                <a:latin typeface="Times New Roman" pitchFamily="18" charset="0"/>
                <a:cs typeface="Times New Roman" pitchFamily="18" charset="0"/>
              </a:rPr>
              <a:t>eosinophil </a:t>
            </a:r>
            <a:r>
              <a:rPr lang="en-US" sz="2400" dirty="0" smtClean="0">
                <a:latin typeface="Times New Roman" pitchFamily="18" charset="0"/>
                <a:cs typeface="Times New Roman" pitchFamily="18" charset="0"/>
              </a:rPr>
              <a:t>counts </a:t>
            </a:r>
            <a:r>
              <a:rPr lang="en-US" sz="2400" dirty="0">
                <a:latin typeface="Times New Roman" pitchFamily="18" charset="0"/>
                <a:cs typeface="Times New Roman" pitchFamily="18" charset="0"/>
              </a:rPr>
              <a:t>benefit more from </a:t>
            </a:r>
            <a:r>
              <a:rPr lang="en-US" sz="2400" dirty="0" smtClean="0">
                <a:latin typeface="Times New Roman" pitchFamily="18" charset="0"/>
                <a:cs typeface="Times New Roman" pitchFamily="18" charset="0"/>
              </a:rPr>
              <a:t>anti-IL5 strategies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specific level of </a:t>
            </a:r>
            <a:r>
              <a:rPr lang="en-US" sz="2400" dirty="0">
                <a:solidFill>
                  <a:srgbClr val="FF0000"/>
                </a:solidFill>
                <a:latin typeface="Times New Roman" pitchFamily="18" charset="0"/>
                <a:cs typeface="Times New Roman" pitchFamily="18" charset="0"/>
              </a:rPr>
              <a:t>blood </a:t>
            </a:r>
            <a:r>
              <a:rPr lang="en-US" sz="2400" dirty="0" err="1" smtClean="0">
                <a:solidFill>
                  <a:srgbClr val="FF0000"/>
                </a:solidFill>
                <a:latin typeface="Times New Roman" pitchFamily="18" charset="0"/>
                <a:cs typeface="Times New Roman" pitchFamily="18" charset="0"/>
              </a:rPr>
              <a:t>eosinophils</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an absolute response </a:t>
            </a:r>
            <a:r>
              <a:rPr lang="en-US" sz="2400" dirty="0" smtClean="0">
                <a:latin typeface="Times New Roman" pitchFamily="18" charset="0"/>
                <a:cs typeface="Times New Roman" pitchFamily="18" charset="0"/>
              </a:rPr>
              <a:t>threshold </a:t>
            </a:r>
          </a:p>
          <a:p>
            <a:r>
              <a:rPr lang="en-US" sz="2400" dirty="0" smtClean="0">
                <a:latin typeface="Times New Roman" pitchFamily="18" charset="0"/>
                <a:cs typeface="Times New Roman" pitchFamily="18" charset="0"/>
              </a:rPr>
              <a:t>greater </a:t>
            </a:r>
            <a:r>
              <a:rPr lang="en-US" sz="2400" dirty="0">
                <a:latin typeface="Times New Roman" pitchFamily="18" charset="0"/>
                <a:cs typeface="Times New Roman" pitchFamily="18" charset="0"/>
              </a:rPr>
              <a:t>than </a:t>
            </a:r>
            <a:r>
              <a:rPr lang="en-US" sz="2400" dirty="0" smtClean="0">
                <a:latin typeface="Times New Roman" pitchFamily="18" charset="0"/>
                <a:cs typeface="Times New Roman" pitchFamily="18" charset="0"/>
              </a:rPr>
              <a:t>or </a:t>
            </a:r>
            <a:r>
              <a:rPr lang="en-US" sz="2400" dirty="0">
                <a:latin typeface="Times New Roman" pitchFamily="18" charset="0"/>
                <a:cs typeface="Times New Roman" pitchFamily="18" charset="0"/>
              </a:rPr>
              <a:t>equal to </a:t>
            </a:r>
            <a:r>
              <a:rPr lang="en-US" sz="2400" dirty="0" smtClean="0">
                <a:solidFill>
                  <a:srgbClr val="FF0000"/>
                </a:solidFill>
                <a:latin typeface="Times New Roman" pitchFamily="18" charset="0"/>
                <a:cs typeface="Times New Roman" pitchFamily="18" charset="0"/>
              </a:rPr>
              <a:t>150/</a:t>
            </a:r>
            <a:r>
              <a:rPr lang="el-GR" sz="2400" dirty="0" smtClean="0">
                <a:solidFill>
                  <a:srgbClr val="FF0000"/>
                </a:solidFill>
                <a:latin typeface="Times New Roman" pitchFamily="18" charset="0"/>
                <a:cs typeface="Times New Roman" pitchFamily="18" charset="0"/>
              </a:rPr>
              <a:t>μ</a:t>
            </a:r>
            <a:r>
              <a:rPr lang="en-US" sz="2400" dirty="0" smtClean="0">
                <a:solidFill>
                  <a:srgbClr val="FF0000"/>
                </a:solidFill>
                <a:latin typeface="Times New Roman" pitchFamily="18" charset="0"/>
                <a:cs typeface="Times New Roman" pitchFamily="18" charset="0"/>
              </a:rPr>
              <a:t>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for </a:t>
            </a:r>
            <a:r>
              <a:rPr lang="en-US" sz="2400" dirty="0" err="1" smtClean="0">
                <a:solidFill>
                  <a:srgbClr val="00B050"/>
                </a:solidFill>
                <a:latin typeface="Times New Roman" pitchFamily="18" charset="0"/>
                <a:cs typeface="Times New Roman" pitchFamily="18" charset="0"/>
              </a:rPr>
              <a:t>mepolizumab</a:t>
            </a:r>
            <a:endParaRPr lang="en-US" sz="2400" dirty="0" smtClean="0">
              <a:solidFill>
                <a:srgbClr val="00B050"/>
              </a:solidFill>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≥300/</a:t>
            </a:r>
            <a:r>
              <a:rPr lang="el-GR" sz="2400" dirty="0" smtClean="0">
                <a:solidFill>
                  <a:srgbClr val="FF0000"/>
                </a:solidFill>
                <a:latin typeface="Times New Roman" pitchFamily="18" charset="0"/>
                <a:cs typeface="Times New Roman" pitchFamily="18" charset="0"/>
              </a:rPr>
              <a:t>μ</a:t>
            </a:r>
            <a:r>
              <a:rPr lang="en-US" sz="2400" dirty="0" smtClean="0">
                <a:solidFill>
                  <a:srgbClr val="FF0000"/>
                </a:solidFill>
                <a:latin typeface="Times New Roman" pitchFamily="18" charset="0"/>
                <a:cs typeface="Times New Roman" pitchFamily="18" charset="0"/>
              </a:rPr>
              <a:t>L </a:t>
            </a:r>
            <a:r>
              <a:rPr lang="en-US" sz="2400" dirty="0">
                <a:latin typeface="Times New Roman" pitchFamily="18" charset="0"/>
                <a:cs typeface="Times New Roman" pitchFamily="18" charset="0"/>
              </a:rPr>
              <a:t>for </a:t>
            </a:r>
            <a:r>
              <a:rPr lang="en-US" sz="2400" dirty="0" err="1" smtClean="0">
                <a:solidFill>
                  <a:srgbClr val="00B050"/>
                </a:solidFill>
                <a:latin typeface="Times New Roman" pitchFamily="18" charset="0"/>
                <a:cs typeface="Times New Roman" pitchFamily="18" charset="0"/>
              </a:rPr>
              <a:t>benralizumab</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400/</a:t>
            </a:r>
            <a:r>
              <a:rPr lang="el-GR" sz="2400" dirty="0" smtClean="0">
                <a:solidFill>
                  <a:srgbClr val="FF0000"/>
                </a:solidFill>
                <a:latin typeface="Times New Roman" pitchFamily="18" charset="0"/>
                <a:cs typeface="Times New Roman" pitchFamily="18" charset="0"/>
              </a:rPr>
              <a:t>μ</a:t>
            </a:r>
            <a:r>
              <a:rPr lang="en-US" sz="2400" dirty="0" err="1" smtClean="0">
                <a:latin typeface="Times New Roman" pitchFamily="18" charset="0"/>
                <a:cs typeface="Times New Roman" pitchFamily="18" charset="0"/>
              </a:rPr>
              <a:t>Lfor</a:t>
            </a:r>
            <a:r>
              <a:rPr lang="en-US" sz="2400" dirty="0" smtClean="0">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reslizumab</a:t>
            </a:r>
            <a:r>
              <a:rPr lang="en-US" sz="2400" dirty="0">
                <a:solidFill>
                  <a:srgbClr val="00B050"/>
                </a:solidFill>
                <a:latin typeface="Times New Roman" pitchFamily="18" charset="0"/>
                <a:cs typeface="Times New Roman" pitchFamily="18" charset="0"/>
              </a:rPr>
              <a:t> </a:t>
            </a:r>
            <a:endParaRPr lang="en-US" sz="2400" dirty="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790813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0000"/>
                </a:solidFill>
              </a:rPr>
              <a:t>Omalizumab</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399"/>
            <a:ext cx="685800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28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Indication:</a:t>
            </a:r>
          </a:p>
          <a:p>
            <a:r>
              <a:rPr lang="en-US" dirty="0" err="1" smtClean="0">
                <a:solidFill>
                  <a:srgbClr val="FF0000"/>
                </a:solidFill>
              </a:rPr>
              <a:t>IgE</a:t>
            </a:r>
            <a:r>
              <a:rPr lang="en-US" dirty="0" smtClean="0">
                <a:solidFill>
                  <a:srgbClr val="FF0000"/>
                </a:solidFill>
              </a:rPr>
              <a:t> ≥30U</a:t>
            </a:r>
          </a:p>
          <a:p>
            <a:r>
              <a:rPr lang="en-US" dirty="0">
                <a:solidFill>
                  <a:srgbClr val="002060"/>
                </a:solidFill>
              </a:rPr>
              <a:t>A minimum </a:t>
            </a:r>
            <a:r>
              <a:rPr lang="en-US" dirty="0" err="1">
                <a:solidFill>
                  <a:srgbClr val="FF0000"/>
                </a:solidFill>
              </a:rPr>
              <a:t>omalizumab</a:t>
            </a:r>
            <a:r>
              <a:rPr lang="en-US" dirty="0">
                <a:solidFill>
                  <a:srgbClr val="FF0000"/>
                </a:solidFill>
              </a:rPr>
              <a:t> </a:t>
            </a:r>
            <a:r>
              <a:rPr lang="en-US" dirty="0">
                <a:solidFill>
                  <a:srgbClr val="00B050"/>
                </a:solidFill>
              </a:rPr>
              <a:t>dose of 0.008  mg/kg/</a:t>
            </a:r>
            <a:r>
              <a:rPr lang="en-US" dirty="0" err="1">
                <a:solidFill>
                  <a:srgbClr val="00B050"/>
                </a:solidFill>
              </a:rPr>
              <a:t>IgE</a:t>
            </a:r>
            <a:r>
              <a:rPr lang="en-US" dirty="0">
                <a:solidFill>
                  <a:srgbClr val="00B050"/>
                </a:solidFill>
              </a:rPr>
              <a:t> (IU/mL) every 2 weeks or </a:t>
            </a:r>
            <a:r>
              <a:rPr lang="en-US" dirty="0">
                <a:solidFill>
                  <a:srgbClr val="FF0000"/>
                </a:solidFill>
              </a:rPr>
              <a:t>a minimum of </a:t>
            </a:r>
            <a:r>
              <a:rPr lang="en-US" dirty="0">
                <a:solidFill>
                  <a:srgbClr val="0070C0"/>
                </a:solidFill>
              </a:rPr>
              <a:t>0.016 mg/kg/</a:t>
            </a:r>
            <a:r>
              <a:rPr lang="en-US" dirty="0" err="1">
                <a:solidFill>
                  <a:srgbClr val="0070C0"/>
                </a:solidFill>
              </a:rPr>
              <a:t>IgE</a:t>
            </a:r>
            <a:r>
              <a:rPr lang="en-US" dirty="0">
                <a:solidFill>
                  <a:srgbClr val="0070C0"/>
                </a:solidFill>
              </a:rPr>
              <a:t> (IU/mL)  every 4 weeks.</a:t>
            </a:r>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63847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solidFill>
                  <a:srgbClr val="FF0000"/>
                </a:solidFill>
                <a:latin typeface="Times New Roman" pitchFamily="18" charset="0"/>
                <a:cs typeface="Times New Roman" pitchFamily="18" charset="0"/>
              </a:rPr>
              <a:t>HIGH </a:t>
            </a:r>
            <a:r>
              <a:rPr lang="en-US" sz="2400" dirty="0" smtClean="0">
                <a:solidFill>
                  <a:srgbClr val="FF0000"/>
                </a:solidFill>
                <a:latin typeface="Times New Roman" pitchFamily="18" charset="0"/>
                <a:cs typeface="Times New Roman" pitchFamily="18" charset="0"/>
              </a:rPr>
              <a:t>EOSINOPHIL LEVEL </a:t>
            </a:r>
          </a:p>
          <a:p>
            <a:r>
              <a:rPr lang="en-US" sz="2400" dirty="0" smtClean="0">
                <a:latin typeface="Times New Roman" pitchFamily="18" charset="0"/>
                <a:cs typeface="Times New Roman" pitchFamily="18" charset="0"/>
              </a:rPr>
              <a:t>significant </a:t>
            </a:r>
            <a:r>
              <a:rPr lang="en-US" sz="2400" dirty="0">
                <a:latin typeface="Times New Roman" pitchFamily="18" charset="0"/>
                <a:cs typeface="Times New Roman" pitchFamily="18" charset="0"/>
              </a:rPr>
              <a:t>improvements in </a:t>
            </a:r>
            <a:r>
              <a:rPr lang="en-US" sz="2400" dirty="0">
                <a:solidFill>
                  <a:srgbClr val="00B050"/>
                </a:solidFill>
                <a:latin typeface="Times New Roman" pitchFamily="18" charset="0"/>
                <a:cs typeface="Times New Roman" pitchFamily="18" charset="0"/>
              </a:rPr>
              <a:t>exacerbation </a:t>
            </a:r>
            <a:r>
              <a:rPr lang="en-US" sz="2400" dirty="0" smtClean="0">
                <a:solidFill>
                  <a:srgbClr val="00B050"/>
                </a:solidFill>
                <a:latin typeface="Times New Roman" pitchFamily="18" charset="0"/>
                <a:cs typeface="Times New Roman" pitchFamily="18" charset="0"/>
              </a:rPr>
              <a:t>rates</a:t>
            </a:r>
          </a:p>
          <a:p>
            <a:r>
              <a:rPr lang="en-US" sz="2400" dirty="0">
                <a:latin typeface="Times New Roman" pitchFamily="18" charset="0"/>
                <a:cs typeface="Times New Roman" pitchFamily="18" charset="0"/>
              </a:rPr>
              <a:t>greater </a:t>
            </a:r>
            <a:r>
              <a:rPr lang="en-US" sz="2400" dirty="0" smtClean="0">
                <a:latin typeface="Times New Roman" pitchFamily="18" charset="0"/>
                <a:cs typeface="Times New Roman" pitchFamily="18" charset="0"/>
              </a:rPr>
              <a:t>change </a:t>
            </a:r>
            <a:r>
              <a:rPr lang="en-US" sz="2400" dirty="0">
                <a:latin typeface="Times New Roman" pitchFamily="18" charset="0"/>
                <a:cs typeface="Times New Roman" pitchFamily="18" charset="0"/>
              </a:rPr>
              <a:t>in </a:t>
            </a:r>
            <a:r>
              <a:rPr lang="en-US" sz="2400" dirty="0" smtClean="0">
                <a:solidFill>
                  <a:srgbClr val="00B050"/>
                </a:solidFill>
                <a:latin typeface="Times New Roman" pitchFamily="18" charset="0"/>
                <a:cs typeface="Times New Roman" pitchFamily="18" charset="0"/>
              </a:rPr>
              <a:t>FEV1%</a:t>
            </a:r>
            <a:r>
              <a:rPr lang="en-US" sz="2400" dirty="0" smtClean="0">
                <a:latin typeface="Times New Roman" pitchFamily="18" charset="0"/>
                <a:cs typeface="Times New Roman" pitchFamily="18" charset="0"/>
              </a:rPr>
              <a:t>predicted </a:t>
            </a:r>
            <a:r>
              <a:rPr lang="en-US" sz="2400" dirty="0">
                <a:latin typeface="Times New Roman" pitchFamily="18" charset="0"/>
                <a:cs typeface="Times New Roman" pitchFamily="18" charset="0"/>
              </a:rPr>
              <a:t>at 24 </a:t>
            </a:r>
            <a:r>
              <a:rPr lang="en-US" sz="2400" dirty="0" smtClean="0">
                <a:latin typeface="Times New Roman" pitchFamily="18" charset="0"/>
                <a:cs typeface="Times New Roman" pitchFamily="18" charset="0"/>
              </a:rPr>
              <a:t>weeks</a:t>
            </a:r>
          </a:p>
          <a:p>
            <a:r>
              <a:rPr lang="en-US" sz="2400" dirty="0">
                <a:latin typeface="Times New Roman" pitchFamily="18" charset="0"/>
                <a:cs typeface="Times New Roman" pitchFamily="18" charset="0"/>
              </a:rPr>
              <a:t>a significantly longer time to first </a:t>
            </a:r>
            <a:r>
              <a:rPr lang="en-US" sz="2400" dirty="0" smtClean="0">
                <a:latin typeface="Times New Roman" pitchFamily="18" charset="0"/>
                <a:cs typeface="Times New Roman" pitchFamily="18" charset="0"/>
              </a:rPr>
              <a:t>asthma </a:t>
            </a:r>
            <a:r>
              <a:rPr lang="en-US" sz="2400" dirty="0" smtClean="0">
                <a:solidFill>
                  <a:srgbClr val="00B050"/>
                </a:solidFill>
                <a:latin typeface="Times New Roman" pitchFamily="18" charset="0"/>
                <a:cs typeface="Times New Roman" pitchFamily="18" charset="0"/>
              </a:rPr>
              <a:t>exacerbation</a:t>
            </a:r>
          </a:p>
          <a:p>
            <a:r>
              <a:rPr lang="en-US" sz="2400" dirty="0" smtClean="0">
                <a:solidFill>
                  <a:srgbClr val="FF0000"/>
                </a:solidFill>
                <a:latin typeface="Times New Roman" pitchFamily="18" charset="0"/>
                <a:cs typeface="Times New Roman" pitchFamily="18" charset="0"/>
              </a:rPr>
              <a:t>High </a:t>
            </a:r>
            <a:r>
              <a:rPr lang="en-US" sz="2400" dirty="0" err="1" smtClean="0">
                <a:solidFill>
                  <a:srgbClr val="FF0000"/>
                </a:solidFill>
                <a:latin typeface="Times New Roman" pitchFamily="18" charset="0"/>
                <a:cs typeface="Times New Roman" pitchFamily="18" charset="0"/>
              </a:rPr>
              <a:t>FeNO</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level </a:t>
            </a:r>
            <a:r>
              <a:rPr lang="en-US" sz="2400" dirty="0">
                <a:latin typeface="Times New Roman" pitchFamily="18" charset="0"/>
                <a:cs typeface="Times New Roman" pitchFamily="18" charset="0"/>
              </a:rPr>
              <a:t>(19.5 ppb or more)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a significant relative </a:t>
            </a:r>
            <a:r>
              <a:rPr lang="en-US" sz="2400" dirty="0">
                <a:solidFill>
                  <a:srgbClr val="00B050"/>
                </a:solidFill>
                <a:latin typeface="Times New Roman" pitchFamily="18" charset="0"/>
                <a:cs typeface="Times New Roman" pitchFamily="18" charset="0"/>
              </a:rPr>
              <a:t>reduction of </a:t>
            </a:r>
            <a:r>
              <a:rPr lang="en-US" sz="2400" dirty="0" smtClean="0">
                <a:solidFill>
                  <a:srgbClr val="00B050"/>
                </a:solidFill>
                <a:latin typeface="Times New Roman" pitchFamily="18" charset="0"/>
                <a:cs typeface="Times New Roman" pitchFamily="18" charset="0"/>
              </a:rPr>
              <a:t>exacerbation </a:t>
            </a:r>
            <a:r>
              <a:rPr lang="en-US" sz="2400" dirty="0">
                <a:latin typeface="Times New Roman" pitchFamily="18" charset="0"/>
                <a:cs typeface="Times New Roman" pitchFamily="18" charset="0"/>
              </a:rPr>
              <a:t>rates </a:t>
            </a:r>
            <a:r>
              <a:rPr lang="en-US" sz="2400" dirty="0" smtClean="0">
                <a:latin typeface="Times New Roman" pitchFamily="18" charset="0"/>
                <a:cs typeface="Times New Roman" pitchFamily="18" charset="0"/>
              </a:rPr>
              <a:t>with at </a:t>
            </a:r>
            <a:r>
              <a:rPr lang="en-US" sz="2400" dirty="0">
                <a:latin typeface="Times New Roman" pitchFamily="18" charset="0"/>
                <a:cs typeface="Times New Roman" pitchFamily="18" charset="0"/>
              </a:rPr>
              <a:t>48 weeks </a:t>
            </a:r>
            <a:r>
              <a:rPr lang="en-US" sz="2400" dirty="0" smtClean="0">
                <a:latin typeface="Times New Roman" pitchFamily="18" charset="0"/>
                <a:cs typeface="Times New Roman" pitchFamily="18" charset="0"/>
              </a:rPr>
              <a:t>follow</a:t>
            </a:r>
          </a:p>
          <a:p>
            <a:r>
              <a:rPr lang="en-US" sz="2400" dirty="0">
                <a:solidFill>
                  <a:srgbClr val="FF0000"/>
                </a:solidFill>
                <a:latin typeface="Times New Roman" pitchFamily="18" charset="0"/>
                <a:cs typeface="Times New Roman" pitchFamily="18" charset="0"/>
              </a:rPr>
              <a:t>High </a:t>
            </a:r>
            <a:r>
              <a:rPr lang="en-US" sz="2400" dirty="0" err="1">
                <a:solidFill>
                  <a:srgbClr val="FF0000"/>
                </a:solidFill>
                <a:latin typeface="Times New Roman" pitchFamily="18" charset="0"/>
                <a:cs typeface="Times New Roman" pitchFamily="18" charset="0"/>
              </a:rPr>
              <a:t>periostin</a:t>
            </a:r>
            <a:r>
              <a:rPr lang="en-US" sz="2400" dirty="0" smtClean="0">
                <a:solidFill>
                  <a:srgbClr val="FF0000"/>
                </a:solidFill>
                <a:latin typeface="Times New Roman" pitchFamily="18" charset="0"/>
                <a:cs typeface="Times New Roman" pitchFamily="18" charset="0"/>
              </a:rPr>
              <a:t>(⩾50 ng·mL−1) </a:t>
            </a:r>
          </a:p>
          <a:p>
            <a:r>
              <a:rPr lang="en-US" sz="2400" dirty="0" smtClean="0">
                <a:solidFill>
                  <a:schemeClr val="tx2"/>
                </a:solidFill>
                <a:latin typeface="Times New Roman" pitchFamily="18" charset="0"/>
                <a:cs typeface="Times New Roman" pitchFamily="18" charset="0"/>
              </a:rPr>
              <a:t>No </a:t>
            </a:r>
            <a:r>
              <a:rPr lang="en-US" sz="2400" dirty="0">
                <a:solidFill>
                  <a:schemeClr val="tx2"/>
                </a:solidFill>
                <a:latin typeface="Times New Roman" pitchFamily="18" charset="0"/>
                <a:cs typeface="Times New Roman" pitchFamily="18" charset="0"/>
              </a:rPr>
              <a:t>differences in the relative reduction of exacerbation rates at 48 weeks or </a:t>
            </a:r>
            <a:r>
              <a:rPr lang="en-US" sz="2400" dirty="0" smtClean="0">
                <a:solidFill>
                  <a:schemeClr val="tx2"/>
                </a:solidFill>
                <a:latin typeface="Times New Roman" pitchFamily="18" charset="0"/>
                <a:cs typeface="Times New Roman" pitchFamily="18" charset="0"/>
              </a:rPr>
              <a:t>FEV1</a:t>
            </a:r>
            <a:endParaRPr lang="en-US" sz="2400" dirty="0" smtClean="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698336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400" dirty="0">
                <a:latin typeface="Times New Roman" pitchFamily="18" charset="0"/>
                <a:cs typeface="Times New Roman" pitchFamily="18" charset="0"/>
              </a:rPr>
              <a:t>a baseline </a:t>
            </a:r>
            <a:r>
              <a:rPr lang="en-US" sz="2400" dirty="0">
                <a:solidFill>
                  <a:srgbClr val="FF0000"/>
                </a:solidFill>
                <a:latin typeface="Times New Roman" pitchFamily="18" charset="0"/>
                <a:cs typeface="Times New Roman" pitchFamily="18" charset="0"/>
              </a:rPr>
              <a:t>blood </a:t>
            </a:r>
            <a:r>
              <a:rPr lang="en-US" sz="2400" dirty="0" smtClean="0">
                <a:solidFill>
                  <a:srgbClr val="FF0000"/>
                </a:solidFill>
                <a:latin typeface="Times New Roman" pitchFamily="18" charset="0"/>
                <a:cs typeface="Times New Roman" pitchFamily="18" charset="0"/>
              </a:rPr>
              <a:t>eosinophilcount⩾260 μL−1</a:t>
            </a:r>
          </a:p>
          <a:p>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associated with greater improvements in </a:t>
            </a:r>
            <a:r>
              <a:rPr lang="en-US" sz="2400" dirty="0" smtClean="0">
                <a:solidFill>
                  <a:srgbClr val="00B050"/>
                </a:solidFill>
                <a:latin typeface="Times New Roman" pitchFamily="18" charset="0"/>
                <a:cs typeface="Times New Roman" pitchFamily="18" charset="0"/>
              </a:rPr>
              <a:t>FEV1</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and a </a:t>
            </a:r>
            <a:r>
              <a:rPr lang="en-US" sz="2400" dirty="0">
                <a:solidFill>
                  <a:srgbClr val="00B050"/>
                </a:solidFill>
                <a:latin typeface="Times New Roman" pitchFamily="18" charset="0"/>
                <a:cs typeface="Times New Roman" pitchFamily="18" charset="0"/>
              </a:rPr>
              <a:t>decreased rate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exacerbations and </a:t>
            </a:r>
            <a:r>
              <a:rPr lang="en-US" sz="2400" dirty="0">
                <a:latin typeface="Times New Roman" pitchFamily="18" charset="0"/>
                <a:cs typeface="Times New Roman" pitchFamily="18" charset="0"/>
              </a:rPr>
              <a:t>longer time to first exacerbation</a:t>
            </a:r>
            <a:endParaRPr lang="en-US" sz="2400" dirty="0" smtClean="0">
              <a:latin typeface="Times New Roman" pitchFamily="18" charset="0"/>
              <a:cs typeface="Times New Roman" pitchFamily="18" charset="0"/>
            </a:endParaRPr>
          </a:p>
          <a:p>
            <a:r>
              <a:rPr lang="en-US" sz="2400" dirty="0">
                <a:latin typeface="Times New Roman"/>
              </a:rPr>
              <a:t>the presence </a:t>
            </a:r>
            <a:r>
              <a:rPr lang="en-US" sz="2400" dirty="0" smtClean="0">
                <a:solidFill>
                  <a:srgbClr val="FF0000"/>
                </a:solidFill>
                <a:latin typeface="Times New Roman"/>
              </a:rPr>
              <a:t>of FENO</a:t>
            </a:r>
            <a:r>
              <a:rPr lang="en-US" sz="2400" dirty="0" smtClean="0">
                <a:solidFill>
                  <a:srgbClr val="FF0000"/>
                </a:solidFill>
                <a:latin typeface="Courier New"/>
              </a:rPr>
              <a:t>⩾</a:t>
            </a:r>
            <a:r>
              <a:rPr lang="en-US" sz="2400" dirty="0" smtClean="0">
                <a:solidFill>
                  <a:srgbClr val="FF0000"/>
                </a:solidFill>
                <a:latin typeface="Times New Roman"/>
              </a:rPr>
              <a:t>19.5 ppb</a:t>
            </a:r>
          </a:p>
          <a:p>
            <a:r>
              <a:rPr lang="en-US" sz="2400" dirty="0" smtClean="0">
                <a:solidFill>
                  <a:srgbClr val="FF0000"/>
                </a:solidFill>
                <a:latin typeface="Times New Roman"/>
              </a:rPr>
              <a:t> </a:t>
            </a:r>
            <a:r>
              <a:rPr lang="en-US" sz="2400" dirty="0">
                <a:latin typeface="Times New Roman"/>
              </a:rPr>
              <a:t>is </a:t>
            </a:r>
            <a:r>
              <a:rPr lang="en-US" sz="2400" dirty="0" smtClean="0">
                <a:latin typeface="Times New Roman"/>
              </a:rPr>
              <a:t>associated with </a:t>
            </a:r>
            <a:r>
              <a:rPr lang="en-US" sz="2400" dirty="0">
                <a:latin typeface="Times New Roman"/>
              </a:rPr>
              <a:t>improvements in </a:t>
            </a:r>
            <a:r>
              <a:rPr lang="en-US" sz="2400" dirty="0">
                <a:solidFill>
                  <a:srgbClr val="00B050"/>
                </a:solidFill>
                <a:latin typeface="Times New Roman"/>
              </a:rPr>
              <a:t>AQLQ</a:t>
            </a:r>
            <a:r>
              <a:rPr lang="en-US" sz="2400" dirty="0">
                <a:latin typeface="Times New Roman"/>
              </a:rPr>
              <a:t>, reduced </a:t>
            </a:r>
            <a:r>
              <a:rPr lang="en-US" sz="2400" dirty="0">
                <a:solidFill>
                  <a:srgbClr val="00B050"/>
                </a:solidFill>
                <a:latin typeface="Times New Roman"/>
              </a:rPr>
              <a:t>exacerbation rate </a:t>
            </a:r>
            <a:r>
              <a:rPr lang="en-US" sz="2400" dirty="0">
                <a:latin typeface="Times New Roman"/>
              </a:rPr>
              <a:t>and longer time to first exacerbation</a:t>
            </a:r>
          </a:p>
          <a:p>
            <a:r>
              <a:rPr lang="en-US" sz="2400" dirty="0" err="1" smtClean="0">
                <a:solidFill>
                  <a:srgbClr val="FF0000"/>
                </a:solidFill>
                <a:latin typeface="Times New Roman"/>
              </a:rPr>
              <a:t>Periostin</a:t>
            </a:r>
            <a:r>
              <a:rPr lang="en-US" sz="2400" dirty="0" smtClean="0">
                <a:solidFill>
                  <a:srgbClr val="FF0000"/>
                </a:solidFill>
                <a:latin typeface="Times New Roman"/>
              </a:rPr>
              <a:t> </a:t>
            </a:r>
            <a:r>
              <a:rPr lang="en-US" sz="2400" dirty="0">
                <a:solidFill>
                  <a:srgbClr val="FF0000"/>
                </a:solidFill>
                <a:latin typeface="Times New Roman"/>
              </a:rPr>
              <a:t>&lt;50 </a:t>
            </a:r>
            <a:r>
              <a:rPr lang="en-US" sz="2400" dirty="0" smtClean="0">
                <a:solidFill>
                  <a:srgbClr val="FF0000"/>
                </a:solidFill>
                <a:latin typeface="Times New Roman"/>
              </a:rPr>
              <a:t>ng·mL</a:t>
            </a:r>
            <a:r>
              <a:rPr lang="en-US" sz="2400" dirty="0" smtClean="0">
                <a:solidFill>
                  <a:srgbClr val="FF0000"/>
                </a:solidFill>
                <a:latin typeface="Courier New"/>
              </a:rPr>
              <a:t>−</a:t>
            </a:r>
            <a:r>
              <a:rPr lang="en-US" sz="2400" dirty="0" smtClean="0">
                <a:solidFill>
                  <a:srgbClr val="FF0000"/>
                </a:solidFill>
                <a:latin typeface="Times New Roman"/>
              </a:rPr>
              <a:t>1 </a:t>
            </a:r>
          </a:p>
          <a:p>
            <a:r>
              <a:rPr lang="en-US" sz="2400" dirty="0" smtClean="0">
                <a:latin typeface="Times New Roman"/>
              </a:rPr>
              <a:t>was </a:t>
            </a:r>
            <a:r>
              <a:rPr lang="en-US" sz="2400" dirty="0">
                <a:latin typeface="Times New Roman"/>
              </a:rPr>
              <a:t>associated with improvements in </a:t>
            </a:r>
            <a:r>
              <a:rPr lang="en-US" sz="2400" dirty="0" smtClean="0">
                <a:solidFill>
                  <a:srgbClr val="00B050"/>
                </a:solidFill>
                <a:latin typeface="Times New Roman"/>
              </a:rPr>
              <a:t>AQLQ</a:t>
            </a:r>
          </a:p>
          <a:p>
            <a:r>
              <a:rPr lang="en-US" sz="2400" dirty="0">
                <a:solidFill>
                  <a:schemeClr val="tx2"/>
                </a:solidFill>
                <a:latin typeface="Times New Roman"/>
              </a:rPr>
              <a:t>patients with eosinophil </a:t>
            </a:r>
            <a:r>
              <a:rPr lang="en-US" sz="2400" dirty="0" smtClean="0">
                <a:solidFill>
                  <a:schemeClr val="tx2"/>
                </a:solidFill>
                <a:latin typeface="Times New Roman"/>
              </a:rPr>
              <a:t>or FENO values </a:t>
            </a:r>
            <a:r>
              <a:rPr lang="en-US" sz="2400" dirty="0">
                <a:solidFill>
                  <a:schemeClr val="tx2"/>
                </a:solidFill>
                <a:latin typeface="Times New Roman"/>
              </a:rPr>
              <a:t>below the </a:t>
            </a:r>
            <a:r>
              <a:rPr lang="en-US" sz="2400" dirty="0" smtClean="0">
                <a:solidFill>
                  <a:schemeClr val="tx2"/>
                </a:solidFill>
                <a:latin typeface="Times New Roman"/>
              </a:rPr>
              <a:t>proposed cut-offs </a:t>
            </a:r>
            <a:r>
              <a:rPr lang="en-US" sz="2400" dirty="0">
                <a:solidFill>
                  <a:schemeClr val="tx2"/>
                </a:solidFill>
                <a:latin typeface="Times New Roman"/>
              </a:rPr>
              <a:t>can still benefit from </a:t>
            </a:r>
            <a:r>
              <a:rPr lang="en-US" sz="2400" dirty="0" err="1">
                <a:solidFill>
                  <a:schemeClr val="tx2"/>
                </a:solidFill>
                <a:latin typeface="Times New Roman"/>
              </a:rPr>
              <a:t>omalizumab</a:t>
            </a:r>
            <a:r>
              <a:rPr lang="en-US" sz="2400" dirty="0">
                <a:solidFill>
                  <a:schemeClr val="tx2"/>
                </a:solidFill>
                <a:latin typeface="Times New Roman"/>
              </a:rPr>
              <a:t>.</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164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2700" dirty="0">
                <a:latin typeface="Times New Roman" pitchFamily="18" charset="0"/>
                <a:cs typeface="Times New Roman" pitchFamily="18" charset="0"/>
              </a:rPr>
              <a:t>Should a </a:t>
            </a:r>
            <a:r>
              <a:rPr lang="en-US" sz="2700" dirty="0">
                <a:solidFill>
                  <a:srgbClr val="FF0000"/>
                </a:solidFill>
                <a:latin typeface="Times New Roman" pitchFamily="18" charset="0"/>
                <a:cs typeface="Times New Roman" pitchFamily="18" charset="0"/>
              </a:rPr>
              <a:t>monoclonal </a:t>
            </a:r>
            <a:r>
              <a:rPr lang="en-US" sz="2700" dirty="0" smtClean="0">
                <a:solidFill>
                  <a:srgbClr val="FF0000"/>
                </a:solidFill>
                <a:latin typeface="Times New Roman" pitchFamily="18" charset="0"/>
                <a:cs typeface="Times New Roman" pitchFamily="18" charset="0"/>
              </a:rPr>
              <a:t>anti-IL-4Rα </a:t>
            </a:r>
            <a:r>
              <a:rPr lang="en-US" sz="2700" dirty="0" smtClean="0">
                <a:latin typeface="Times New Roman" pitchFamily="18" charset="0"/>
                <a:cs typeface="Times New Roman" pitchFamily="18" charset="0"/>
              </a:rPr>
              <a:t>be </a:t>
            </a:r>
            <a:r>
              <a:rPr lang="en-US" sz="2700" dirty="0">
                <a:latin typeface="Times New Roman" pitchFamily="18" charset="0"/>
                <a:cs typeface="Times New Roman" pitchFamily="18" charset="0"/>
              </a:rPr>
              <a:t>used in adults and children with severe asthma?</a:t>
            </a:r>
          </a:p>
        </p:txBody>
      </p:sp>
      <p:sp>
        <p:nvSpPr>
          <p:cNvPr id="3" name="Content Placeholder 2"/>
          <p:cNvSpPr>
            <a:spLocks noGrp="1"/>
          </p:cNvSpPr>
          <p:nvPr>
            <p:ph idx="1"/>
          </p:nvPr>
        </p:nvSpPr>
        <p:spPr/>
        <p:txBody>
          <a:bodyPr>
            <a:normAutofit lnSpcReduction="10000"/>
          </a:bodyPr>
          <a:lstStyle/>
          <a:p>
            <a:r>
              <a:rPr lang="en-US" sz="2400" dirty="0" err="1">
                <a:solidFill>
                  <a:srgbClr val="FF0000"/>
                </a:solidFill>
                <a:latin typeface="Times New Roman" pitchFamily="18" charset="0"/>
                <a:cs typeface="Times New Roman" pitchFamily="18" charset="0"/>
              </a:rPr>
              <a:t>Dupilumab</a:t>
            </a:r>
            <a:r>
              <a:rPr lang="en-US" sz="2400" dirty="0">
                <a:latin typeface="Times New Roman" pitchFamily="18" charset="0"/>
                <a:cs typeface="Times New Roman" pitchFamily="18" charset="0"/>
              </a:rPr>
              <a:t> is a fully human monoclonal antibody directed against </a:t>
            </a:r>
            <a:r>
              <a:rPr lang="en-US" sz="2400" dirty="0" smtClean="0">
                <a:latin typeface="Times New Roman" pitchFamily="18" charset="0"/>
                <a:cs typeface="Times New Roman" pitchFamily="18" charset="0"/>
              </a:rPr>
              <a:t>the </a:t>
            </a:r>
            <a:r>
              <a:rPr lang="en-US" sz="2400" dirty="0" smtClean="0">
                <a:solidFill>
                  <a:srgbClr val="00B050"/>
                </a:solidFill>
                <a:latin typeface="Times New Roman" pitchFamily="18" charset="0"/>
                <a:cs typeface="Times New Roman" pitchFamily="18" charset="0"/>
              </a:rPr>
              <a:t>α subunit </a:t>
            </a:r>
            <a:r>
              <a:rPr lang="en-US" sz="2400" dirty="0">
                <a:solidFill>
                  <a:srgbClr val="00B050"/>
                </a:solidFill>
                <a:latin typeface="Times New Roman" pitchFamily="18" charset="0"/>
                <a:cs typeface="Times New Roman" pitchFamily="18" charset="0"/>
              </a:rPr>
              <a:t>of IL-4 </a:t>
            </a:r>
            <a:r>
              <a:rPr lang="en-US" sz="2400" dirty="0" smtClean="0">
                <a:solidFill>
                  <a:srgbClr val="00B050"/>
                </a:solidFill>
                <a:latin typeface="Times New Roman" pitchFamily="18" charset="0"/>
                <a:cs typeface="Times New Roman" pitchFamily="18" charset="0"/>
              </a:rPr>
              <a:t>receptor</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blocks </a:t>
            </a:r>
            <a:r>
              <a:rPr lang="en-US" sz="2400" dirty="0" err="1">
                <a:latin typeface="Times New Roman" pitchFamily="18" charset="0"/>
                <a:cs typeface="Times New Roman" pitchFamily="18" charset="0"/>
              </a:rPr>
              <a:t>signalling</a:t>
            </a:r>
            <a:r>
              <a:rPr lang="en-US" sz="2400" dirty="0">
                <a:latin typeface="Times New Roman" pitchFamily="18" charset="0"/>
                <a:cs typeface="Times New Roman" pitchFamily="18" charset="0"/>
              </a:rPr>
              <a:t> of two key type 2 cytokines: </a:t>
            </a:r>
            <a:r>
              <a:rPr lang="en-US" sz="2400" dirty="0">
                <a:solidFill>
                  <a:srgbClr val="00B050"/>
                </a:solidFill>
                <a:latin typeface="Times New Roman" pitchFamily="18" charset="0"/>
                <a:cs typeface="Times New Roman" pitchFamily="18" charset="0"/>
              </a:rPr>
              <a:t>IL-4 and IL-13</a:t>
            </a:r>
            <a:r>
              <a:rPr lang="en-US" sz="2400" dirty="0" smtClean="0">
                <a:solidFill>
                  <a:srgbClr val="00B050"/>
                </a:solidFill>
                <a:latin typeface="Times New Roman" pitchFamily="18" charset="0"/>
                <a:cs typeface="Times New Roman" pitchFamily="18" charset="0"/>
              </a:rPr>
              <a:t>.</a:t>
            </a:r>
          </a:p>
          <a:p>
            <a:r>
              <a:rPr lang="en-US" sz="2400" dirty="0">
                <a:solidFill>
                  <a:srgbClr val="00B050"/>
                </a:solidFill>
                <a:latin typeface="Times New Roman"/>
              </a:rPr>
              <a:t>200 </a:t>
            </a:r>
            <a:r>
              <a:rPr lang="en-US" sz="2400" dirty="0" smtClean="0">
                <a:solidFill>
                  <a:srgbClr val="00B050"/>
                </a:solidFill>
                <a:latin typeface="Times New Roman"/>
              </a:rPr>
              <a:t>or 300 </a:t>
            </a:r>
            <a:r>
              <a:rPr lang="en-US" sz="2400" dirty="0">
                <a:solidFill>
                  <a:srgbClr val="00B050"/>
                </a:solidFill>
                <a:latin typeface="Times New Roman"/>
              </a:rPr>
              <a:t>mg </a:t>
            </a:r>
            <a:r>
              <a:rPr lang="en-US" sz="2400" dirty="0">
                <a:latin typeface="Times New Roman"/>
              </a:rPr>
              <a:t>of the drug </a:t>
            </a:r>
            <a:r>
              <a:rPr lang="en-US" sz="2400" dirty="0" smtClean="0">
                <a:latin typeface="Times New Roman"/>
              </a:rPr>
              <a:t>administered S.C. every </a:t>
            </a:r>
            <a:r>
              <a:rPr lang="en-US" sz="2400" dirty="0">
                <a:solidFill>
                  <a:srgbClr val="00B050"/>
                </a:solidFill>
                <a:latin typeface="Times New Roman"/>
              </a:rPr>
              <a:t>2 or 4 </a:t>
            </a:r>
            <a:r>
              <a:rPr lang="en-US" sz="2400" dirty="0">
                <a:latin typeface="Times New Roman"/>
              </a:rPr>
              <a:t>weeks for </a:t>
            </a:r>
            <a:r>
              <a:rPr lang="en-US" sz="2400" dirty="0">
                <a:solidFill>
                  <a:srgbClr val="00B050"/>
                </a:solidFill>
                <a:latin typeface="Times New Roman"/>
              </a:rPr>
              <a:t>24</a:t>
            </a:r>
            <a:r>
              <a:rPr lang="en-US" sz="2400" dirty="0">
                <a:latin typeface="Times New Roman"/>
              </a:rPr>
              <a:t> </a:t>
            </a:r>
            <a:r>
              <a:rPr lang="en-US" sz="2400" dirty="0" smtClean="0">
                <a:latin typeface="Times New Roman"/>
              </a:rPr>
              <a:t>weeks</a:t>
            </a:r>
          </a:p>
          <a:p>
            <a:r>
              <a:rPr lang="en-US" sz="2400" dirty="0">
                <a:latin typeface="Times New Roman"/>
              </a:rPr>
              <a:t>Secondary </a:t>
            </a:r>
            <a:r>
              <a:rPr lang="en-US" sz="2400" dirty="0" smtClean="0">
                <a:latin typeface="Times New Roman"/>
              </a:rPr>
              <a:t>end-points included </a:t>
            </a:r>
            <a:r>
              <a:rPr lang="en-US" sz="2400" dirty="0">
                <a:latin typeface="Times New Roman"/>
              </a:rPr>
              <a:t>change in </a:t>
            </a:r>
            <a:r>
              <a:rPr lang="en-US" sz="2400" dirty="0" smtClean="0">
                <a:latin typeface="Times New Roman"/>
              </a:rPr>
              <a:t>FEV1% </a:t>
            </a:r>
            <a:r>
              <a:rPr lang="en-US" sz="2400" dirty="0" err="1">
                <a:latin typeface="Times New Roman"/>
              </a:rPr>
              <a:t>pred</a:t>
            </a:r>
            <a:r>
              <a:rPr lang="en-US" sz="2400" dirty="0">
                <a:latin typeface="Times New Roman"/>
              </a:rPr>
              <a:t>, ACQ and AQLQ, </a:t>
            </a:r>
            <a:endParaRPr lang="en-US" sz="2400" dirty="0" smtClean="0">
              <a:latin typeface="Times New Roman"/>
            </a:endParaRPr>
          </a:p>
          <a:p>
            <a:r>
              <a:rPr lang="en-US" sz="2400" dirty="0">
                <a:latin typeface="Times New Roman"/>
              </a:rPr>
              <a:t>reduction in OCS dose </a:t>
            </a:r>
            <a:r>
              <a:rPr lang="en-US" sz="2400" dirty="0" smtClean="0">
                <a:latin typeface="Times New Roman"/>
              </a:rPr>
              <a:t>required to </a:t>
            </a:r>
            <a:r>
              <a:rPr lang="en-US" sz="2400" dirty="0">
                <a:latin typeface="Times New Roman"/>
              </a:rPr>
              <a:t>maintain asthma control. Secondary end-points included proportion of patients with at least </a:t>
            </a:r>
            <a:r>
              <a:rPr lang="en-US" sz="2400" dirty="0" smtClean="0">
                <a:latin typeface="Times New Roman"/>
              </a:rPr>
              <a:t>50% reduction </a:t>
            </a:r>
            <a:r>
              <a:rPr lang="en-US" sz="2400" dirty="0">
                <a:latin typeface="Times New Roman"/>
              </a:rPr>
              <a:t>in OCS </a:t>
            </a:r>
            <a:r>
              <a:rPr lang="en-US" sz="2400" dirty="0" smtClean="0">
                <a:latin typeface="Times New Roman"/>
              </a:rPr>
              <a:t>dose</a:t>
            </a:r>
          </a:p>
          <a:p>
            <a:r>
              <a:rPr lang="en-US" sz="2400" dirty="0">
                <a:latin typeface="Times New Roman"/>
              </a:rPr>
              <a:t>the greatest treatment response in patients </a:t>
            </a:r>
            <a:r>
              <a:rPr lang="en-US" sz="2400" dirty="0" smtClean="0">
                <a:latin typeface="Times New Roman"/>
              </a:rPr>
              <a:t>with </a:t>
            </a:r>
            <a:r>
              <a:rPr lang="en-US" sz="2400" dirty="0" smtClean="0">
                <a:solidFill>
                  <a:srgbClr val="00B050"/>
                </a:solidFill>
                <a:latin typeface="Times New Roman"/>
              </a:rPr>
              <a:t>FENO⩾25 </a:t>
            </a:r>
            <a:r>
              <a:rPr lang="en-US" sz="2400" dirty="0">
                <a:solidFill>
                  <a:srgbClr val="00B050"/>
                </a:solidFill>
                <a:latin typeface="Times New Roman"/>
              </a:rPr>
              <a:t>ppb </a:t>
            </a:r>
            <a:r>
              <a:rPr lang="en-US" sz="2400" dirty="0">
                <a:latin typeface="Times New Roman"/>
              </a:rPr>
              <a:t>and </a:t>
            </a:r>
            <a:r>
              <a:rPr lang="en-US" sz="2400" dirty="0">
                <a:solidFill>
                  <a:srgbClr val="00B050"/>
                </a:solidFill>
                <a:latin typeface="Times New Roman"/>
              </a:rPr>
              <a:t>blood </a:t>
            </a:r>
            <a:r>
              <a:rPr lang="en-US" sz="2400" dirty="0" smtClean="0">
                <a:solidFill>
                  <a:srgbClr val="00B050"/>
                </a:solidFill>
                <a:latin typeface="Times New Roman"/>
              </a:rPr>
              <a:t>eosinophils⩾150 μL−1.</a:t>
            </a:r>
          </a:p>
          <a:p>
            <a:endParaRPr lang="en-US" sz="2400" dirty="0" smtClean="0">
              <a:solidFill>
                <a:srgbClr val="00B050"/>
              </a:solidFill>
              <a:latin typeface="Times New Roman"/>
            </a:endParaRPr>
          </a:p>
          <a:p>
            <a:endParaRPr lang="en-US" sz="2400" dirty="0">
              <a:solidFill>
                <a:srgbClr val="00B050"/>
              </a:solidFill>
              <a:latin typeface="Times New Roman"/>
            </a:endParaRPr>
          </a:p>
          <a:p>
            <a:endParaRPr lang="en-US"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66646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1219200"/>
            <a:ext cx="565523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15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143000"/>
            <a:ext cx="84201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30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Definition</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asthma that </a:t>
            </a:r>
            <a:r>
              <a:rPr lang="en-US" sz="2800" dirty="0" smtClean="0">
                <a:latin typeface="Times New Roman" pitchFamily="18" charset="0"/>
                <a:cs typeface="Times New Roman" pitchFamily="18" charset="0"/>
              </a:rPr>
              <a:t> requires </a:t>
            </a:r>
            <a:r>
              <a:rPr lang="en-US" sz="2800" dirty="0">
                <a:latin typeface="Times New Roman" pitchFamily="18" charset="0"/>
                <a:cs typeface="Times New Roman" pitchFamily="18" charset="0"/>
              </a:rPr>
              <a:t>treatment with high dose </a:t>
            </a:r>
            <a:r>
              <a:rPr lang="en-US" sz="2800" dirty="0">
                <a:solidFill>
                  <a:srgbClr val="FF0000"/>
                </a:solidFill>
                <a:latin typeface="Times New Roman" pitchFamily="18" charset="0"/>
                <a:cs typeface="Times New Roman" pitchFamily="18" charset="0"/>
              </a:rPr>
              <a:t>inhaled </a:t>
            </a:r>
            <a:r>
              <a:rPr lang="en-US" sz="2800" dirty="0" smtClean="0">
                <a:solidFill>
                  <a:srgbClr val="FF0000"/>
                </a:solidFill>
                <a:latin typeface="Times New Roman" pitchFamily="18" charset="0"/>
                <a:cs typeface="Times New Roman" pitchFamily="18" charset="0"/>
              </a:rPr>
              <a:t>corticosteroids </a:t>
            </a:r>
            <a:r>
              <a:rPr lang="en-US" sz="2800" dirty="0" smtClean="0">
                <a:latin typeface="Times New Roman" pitchFamily="18" charset="0"/>
                <a:cs typeface="Times New Roman" pitchFamily="18" charset="0"/>
              </a:rPr>
              <a:t>plus </a:t>
            </a:r>
            <a:r>
              <a:rPr lang="en-US" sz="2800" dirty="0">
                <a:latin typeface="Times New Roman" pitchFamily="18" charset="0"/>
                <a:cs typeface="Times New Roman" pitchFamily="18" charset="0"/>
              </a:rPr>
              <a:t>a </a:t>
            </a:r>
            <a:r>
              <a:rPr lang="en-US" sz="2800" dirty="0">
                <a:solidFill>
                  <a:srgbClr val="FF0000"/>
                </a:solidFill>
                <a:latin typeface="Times New Roman" pitchFamily="18" charset="0"/>
                <a:cs typeface="Times New Roman" pitchFamily="18" charset="0"/>
              </a:rPr>
              <a:t>second controller </a:t>
            </a:r>
            <a:r>
              <a:rPr lang="en-US" sz="2800" dirty="0" smtClean="0">
                <a:solidFill>
                  <a:srgbClr val="FF0000"/>
                </a:solidFill>
                <a:latin typeface="Times New Roman" pitchFamily="18" charset="0"/>
                <a:cs typeface="Times New Roman" pitchFamily="18" charset="0"/>
              </a:rPr>
              <a:t> and/or </a:t>
            </a:r>
            <a:r>
              <a:rPr lang="en-US" sz="2800" dirty="0">
                <a:solidFill>
                  <a:srgbClr val="FF0000"/>
                </a:solidFill>
                <a:latin typeface="Times New Roman" pitchFamily="18" charset="0"/>
                <a:cs typeface="Times New Roman" pitchFamily="18" charset="0"/>
              </a:rPr>
              <a:t>systemic </a:t>
            </a:r>
            <a:r>
              <a:rPr lang="en-US" sz="2800" dirty="0" smtClean="0">
                <a:solidFill>
                  <a:srgbClr val="FF0000"/>
                </a:solidFill>
                <a:latin typeface="Times New Roman" pitchFamily="18" charset="0"/>
                <a:cs typeface="Times New Roman" pitchFamily="18" charset="0"/>
              </a:rPr>
              <a:t>corticosteroids </a:t>
            </a:r>
            <a:r>
              <a:rPr lang="en-US" sz="2800" dirty="0" smtClean="0">
                <a:latin typeface="Times New Roman" pitchFamily="18" charset="0"/>
                <a:cs typeface="Times New Roman" pitchFamily="18" charset="0"/>
              </a:rPr>
              <a:t>to </a:t>
            </a:r>
            <a:r>
              <a:rPr lang="en-US" sz="2800" dirty="0">
                <a:latin typeface="Times New Roman" pitchFamily="18" charset="0"/>
                <a:cs typeface="Times New Roman" pitchFamily="18" charset="0"/>
              </a:rPr>
              <a:t>prevent it </a:t>
            </a:r>
            <a:r>
              <a:rPr lang="en-US" sz="2800" dirty="0" smtClean="0">
                <a:latin typeface="Times New Roman" pitchFamily="18" charset="0"/>
                <a:cs typeface="Times New Roman" pitchFamily="18" charset="0"/>
              </a:rPr>
              <a:t>from </a:t>
            </a:r>
            <a:r>
              <a:rPr lang="en-US" sz="2800" dirty="0">
                <a:latin typeface="Times New Roman" pitchFamily="18" charset="0"/>
                <a:cs typeface="Times New Roman" pitchFamily="18" charset="0"/>
              </a:rPr>
              <a:t>becoming ‘‘</a:t>
            </a:r>
            <a:r>
              <a:rPr lang="en-US" sz="2800" dirty="0">
                <a:solidFill>
                  <a:srgbClr val="FF0000"/>
                </a:solidFill>
                <a:latin typeface="Times New Roman" pitchFamily="18" charset="0"/>
                <a:cs typeface="Times New Roman" pitchFamily="18" charset="0"/>
              </a:rPr>
              <a:t>uncontrolle</a:t>
            </a:r>
            <a:r>
              <a:rPr lang="en-US" sz="2800" dirty="0">
                <a:latin typeface="Times New Roman" pitchFamily="18" charset="0"/>
                <a:cs typeface="Times New Roman" pitchFamily="18" charset="0"/>
              </a:rPr>
              <a:t>d’’ or that </a:t>
            </a:r>
            <a:r>
              <a:rPr lang="en-US" sz="2800" dirty="0" smtClean="0">
                <a:latin typeface="Times New Roman" pitchFamily="18" charset="0"/>
                <a:cs typeface="Times New Roman" pitchFamily="18" charset="0"/>
              </a:rPr>
              <a:t>remains </a:t>
            </a:r>
            <a:r>
              <a:rPr lang="en-US" sz="2800" dirty="0">
                <a:latin typeface="Times New Roman" pitchFamily="18" charset="0"/>
                <a:cs typeface="Times New Roman" pitchFamily="18" charset="0"/>
              </a:rPr>
              <a:t>‘‘uncontrolled’’ despite this therapy’. </a:t>
            </a: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Patients </a:t>
            </a:r>
            <a:r>
              <a:rPr lang="en-US" sz="2800" dirty="0">
                <a:latin typeface="Times New Roman" pitchFamily="18" charset="0"/>
                <a:cs typeface="Times New Roman" pitchFamily="18" charset="0"/>
              </a:rPr>
              <a:t>to have had </a:t>
            </a:r>
            <a:r>
              <a:rPr lang="en-US" sz="2800" dirty="0">
                <a:solidFill>
                  <a:srgbClr val="FF0000"/>
                </a:solidFill>
                <a:latin typeface="Times New Roman" pitchFamily="18" charset="0"/>
                <a:cs typeface="Times New Roman" pitchFamily="18" charset="0"/>
              </a:rPr>
              <a:t>at least two attacks </a:t>
            </a:r>
            <a:r>
              <a:rPr lang="en-US" sz="2800" dirty="0">
                <a:latin typeface="Times New Roman" pitchFamily="18" charset="0"/>
                <a:cs typeface="Times New Roman" pitchFamily="18" charset="0"/>
              </a:rPr>
              <a:t>in the previous year despite regular </a:t>
            </a:r>
            <a:r>
              <a:rPr lang="en-US" sz="2800" dirty="0">
                <a:solidFill>
                  <a:srgbClr val="00B050"/>
                </a:solidFill>
                <a:latin typeface="Times New Roman" pitchFamily="18" charset="0"/>
                <a:cs typeface="Times New Roman" pitchFamily="18" charset="0"/>
              </a:rPr>
              <a:t>use of </a:t>
            </a:r>
            <a:r>
              <a:rPr lang="en-US" sz="2800" dirty="0" smtClean="0">
                <a:solidFill>
                  <a:srgbClr val="00B050"/>
                </a:solidFill>
                <a:latin typeface="Times New Roman" pitchFamily="18" charset="0"/>
                <a:cs typeface="Times New Roman" pitchFamily="18" charset="0"/>
              </a:rPr>
              <a:t>high </a:t>
            </a:r>
            <a:r>
              <a:rPr lang="en-US" sz="2800" dirty="0">
                <a:solidFill>
                  <a:srgbClr val="00B050"/>
                </a:solidFill>
                <a:latin typeface="Times New Roman" pitchFamily="18" charset="0"/>
                <a:cs typeface="Times New Roman" pitchFamily="18" charset="0"/>
              </a:rPr>
              <a:t>dose </a:t>
            </a:r>
            <a:r>
              <a:rPr lang="en-US" sz="2800" dirty="0" smtClean="0">
                <a:solidFill>
                  <a:srgbClr val="00B050"/>
                </a:solidFill>
                <a:latin typeface="Times New Roman" pitchFamily="18" charset="0"/>
                <a:cs typeface="Times New Roman" pitchFamily="18" charset="0"/>
              </a:rPr>
              <a:t>inhaled </a:t>
            </a:r>
            <a:r>
              <a:rPr lang="en-US" sz="2800" dirty="0">
                <a:solidFill>
                  <a:srgbClr val="00B050"/>
                </a:solidFill>
                <a:latin typeface="Times New Roman" pitchFamily="18" charset="0"/>
                <a:cs typeface="Times New Roman" pitchFamily="18" charset="0"/>
              </a:rPr>
              <a:t>corticosteroid </a:t>
            </a:r>
            <a:r>
              <a:rPr lang="en-US" sz="2800" dirty="0" smtClean="0">
                <a:solidFill>
                  <a:srgbClr val="00B050"/>
                </a:solidFill>
                <a:latin typeface="Times New Roman" pitchFamily="18" charset="0"/>
                <a:cs typeface="Times New Roman" pitchFamily="18" charset="0"/>
              </a:rPr>
              <a:t>(ICS)plus </a:t>
            </a:r>
            <a:r>
              <a:rPr lang="en-US" sz="2800" dirty="0">
                <a:solidFill>
                  <a:srgbClr val="00B050"/>
                </a:solidFill>
                <a:latin typeface="Times New Roman" pitchFamily="18" charset="0"/>
                <a:cs typeface="Times New Roman" pitchFamily="18" charset="0"/>
              </a:rPr>
              <a:t>another controller </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18462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876300"/>
            <a:ext cx="86391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4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COMES</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81125"/>
            <a:ext cx="89916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56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Cytokine in Asthma</a:t>
            </a:r>
            <a:endParaRPr lang="en-US" dirty="0"/>
          </a:p>
        </p:txBody>
      </p:sp>
      <p:sp>
        <p:nvSpPr>
          <p:cNvPr id="5" name="Content Placeholder 4"/>
          <p:cNvSpPr>
            <a:spLocks noGrp="1"/>
          </p:cNvSpPr>
          <p:nvPr>
            <p:ph sz="half" idx="1"/>
          </p:nvPr>
        </p:nvSpPr>
        <p:spPr>
          <a:xfrm>
            <a:off x="76200" y="838200"/>
            <a:ext cx="4495800" cy="5334000"/>
          </a:xfrm>
        </p:spPr>
        <p:txBody>
          <a:bodyPr>
            <a:normAutofit fontScale="92500"/>
          </a:bodyPr>
          <a:lstStyle/>
          <a:p>
            <a:r>
              <a:rPr lang="fr-FR" dirty="0"/>
              <a:t>The </a:t>
            </a:r>
            <a:r>
              <a:rPr lang="fr-FR" dirty="0" smtClean="0">
                <a:solidFill>
                  <a:srgbClr val="0070C0"/>
                </a:solidFill>
              </a:rPr>
              <a:t>T H2 </a:t>
            </a:r>
            <a:r>
              <a:rPr lang="fr-FR" dirty="0">
                <a:solidFill>
                  <a:srgbClr val="0070C0"/>
                </a:solidFill>
              </a:rPr>
              <a:t>cytokines </a:t>
            </a:r>
            <a:endParaRPr lang="fr-FR" dirty="0" smtClean="0">
              <a:solidFill>
                <a:srgbClr val="0070C0"/>
              </a:solidFill>
            </a:endParaRPr>
          </a:p>
          <a:p>
            <a:r>
              <a:rPr lang="fr-FR" dirty="0" smtClean="0">
                <a:solidFill>
                  <a:srgbClr val="FF0000"/>
                </a:solidFill>
              </a:rPr>
              <a:t>IL-4</a:t>
            </a:r>
            <a:r>
              <a:rPr lang="fr-FR" dirty="0">
                <a:solidFill>
                  <a:srgbClr val="FF0000"/>
                </a:solidFill>
              </a:rPr>
              <a:t>, IL-5, IL-9</a:t>
            </a:r>
            <a:r>
              <a:rPr lang="fr-FR" dirty="0"/>
              <a:t>, and </a:t>
            </a:r>
            <a:r>
              <a:rPr lang="fr-FR" dirty="0">
                <a:solidFill>
                  <a:srgbClr val="FF0000"/>
                </a:solidFill>
              </a:rPr>
              <a:t>IL-13 </a:t>
            </a:r>
            <a:r>
              <a:rPr lang="fr-FR" dirty="0" err="1"/>
              <a:t>mediate</a:t>
            </a:r>
            <a:r>
              <a:rPr lang="fr-FR" dirty="0"/>
              <a:t> </a:t>
            </a:r>
            <a:r>
              <a:rPr lang="fr-FR" dirty="0" err="1" smtClean="0"/>
              <a:t>allergic</a:t>
            </a:r>
            <a:r>
              <a:rPr lang="fr-FR" dirty="0" smtClean="0"/>
              <a:t> inflammation.</a:t>
            </a:r>
          </a:p>
          <a:p>
            <a:r>
              <a:rPr lang="en-US" dirty="0" err="1">
                <a:solidFill>
                  <a:srgbClr val="0070C0"/>
                </a:solidFill>
              </a:rPr>
              <a:t>proinflammatory</a:t>
            </a:r>
            <a:r>
              <a:rPr lang="en-US" dirty="0">
                <a:solidFill>
                  <a:srgbClr val="0070C0"/>
                </a:solidFill>
              </a:rPr>
              <a:t> cytokines </a:t>
            </a:r>
            <a:r>
              <a:rPr lang="en-US" dirty="0"/>
              <a:t>such as </a:t>
            </a:r>
            <a:r>
              <a:rPr lang="en-US" dirty="0" smtClean="0">
                <a:solidFill>
                  <a:srgbClr val="FF0000"/>
                </a:solidFill>
              </a:rPr>
              <a:t>TNF-α and </a:t>
            </a:r>
            <a:r>
              <a:rPr lang="en-US" dirty="0">
                <a:solidFill>
                  <a:srgbClr val="FF0000"/>
                </a:solidFill>
              </a:rPr>
              <a:t>IL-1β </a:t>
            </a:r>
            <a:r>
              <a:rPr lang="en-US" dirty="0"/>
              <a:t>amplify the inflammatory response and play a role in </a:t>
            </a:r>
            <a:r>
              <a:rPr lang="en-US" dirty="0" smtClean="0"/>
              <a:t>more </a:t>
            </a:r>
            <a:r>
              <a:rPr lang="en-US" dirty="0" smtClean="0">
                <a:solidFill>
                  <a:srgbClr val="FF0000"/>
                </a:solidFill>
              </a:rPr>
              <a:t>severe </a:t>
            </a:r>
            <a:r>
              <a:rPr lang="en-US" dirty="0">
                <a:solidFill>
                  <a:srgbClr val="FF0000"/>
                </a:solidFill>
              </a:rPr>
              <a:t>disease</a:t>
            </a:r>
            <a:r>
              <a:rPr lang="en-US" dirty="0" smtClean="0"/>
              <a:t>.</a:t>
            </a:r>
          </a:p>
          <a:p>
            <a:r>
              <a:rPr lang="en-US" dirty="0">
                <a:solidFill>
                  <a:srgbClr val="FF0000"/>
                </a:solidFill>
              </a:rPr>
              <a:t>TSLP</a:t>
            </a:r>
            <a:r>
              <a:rPr lang="en-US" dirty="0"/>
              <a:t> is an </a:t>
            </a:r>
            <a:r>
              <a:rPr lang="en-US" dirty="0">
                <a:solidFill>
                  <a:srgbClr val="0070C0"/>
                </a:solidFill>
              </a:rPr>
              <a:t>upstream cytokine </a:t>
            </a:r>
            <a:r>
              <a:rPr lang="en-US" dirty="0"/>
              <a:t>released from </a:t>
            </a:r>
            <a:r>
              <a:rPr lang="en-US" dirty="0" smtClean="0"/>
              <a:t>epithelial cells </a:t>
            </a:r>
            <a:r>
              <a:rPr lang="en-US" dirty="0"/>
              <a:t>of </a:t>
            </a:r>
            <a:r>
              <a:rPr lang="en-US" dirty="0" smtClean="0"/>
              <a:t>asthmatics</a:t>
            </a:r>
            <a:endParaRPr lang="en-US" dirty="0"/>
          </a:p>
        </p:txBody>
      </p:sp>
      <p:sp>
        <p:nvSpPr>
          <p:cNvPr id="6" name="Content Placeholder 5"/>
          <p:cNvSpPr>
            <a:spLocks noGrp="1"/>
          </p:cNvSpPr>
          <p:nvPr>
            <p:ph sz="half" idx="2"/>
          </p:nvPr>
        </p:nvSpPr>
        <p:spPr/>
        <p:txBody>
          <a:bodyPr>
            <a:normAutofit fontScale="92500"/>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838200"/>
            <a:ext cx="3962400" cy="489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47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52400" y="0"/>
            <a:ext cx="8991600" cy="6126163"/>
          </a:xfrm>
        </p:spPr>
        <p:txBody>
          <a:bodyPr>
            <a:normAutofit/>
          </a:bodyPr>
          <a:lstStyle/>
          <a:p>
            <a:endParaRPr lang="en-US" sz="2400" dirty="0" smtClean="0">
              <a:solidFill>
                <a:srgbClr val="FF0000"/>
              </a:solidFill>
              <a:latin typeface="Times New Roman" pitchFamily="18" charset="0"/>
              <a:cs typeface="Times New Roman" pitchFamily="18" charset="0"/>
            </a:endParaRPr>
          </a:p>
          <a:p>
            <a:pPr algn="ctr"/>
            <a:r>
              <a:rPr lang="en-US" sz="2400" dirty="0">
                <a:solidFill>
                  <a:srgbClr val="00B050"/>
                </a:solidFill>
                <a:latin typeface="Times New Roman" pitchFamily="18" charset="0"/>
                <a:cs typeface="Times New Roman" pitchFamily="18" charset="0"/>
              </a:rPr>
              <a:t>Should a monoclonal anti-IL5 antibody be used in adults with Severe asthma</a:t>
            </a:r>
            <a:r>
              <a:rPr lang="en-US" sz="2400" dirty="0" smtClean="0">
                <a:solidFill>
                  <a:srgbClr val="00B050"/>
                </a:solidFill>
                <a:latin typeface="Times New Roman" pitchFamily="18" charset="0"/>
                <a:cs typeface="Times New Roman" pitchFamily="18" charset="0"/>
              </a:rPr>
              <a:t>?</a:t>
            </a:r>
          </a:p>
          <a:p>
            <a:endParaRPr lang="en-US" sz="2400" dirty="0">
              <a:solidFill>
                <a:srgbClr val="00B050"/>
              </a:solidFill>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Interleukin </a:t>
            </a:r>
            <a:r>
              <a:rPr lang="en-US" sz="2400" dirty="0">
                <a:solidFill>
                  <a:srgbClr val="FF0000"/>
                </a:solidFill>
                <a:latin typeface="Times New Roman" pitchFamily="18" charset="0"/>
                <a:cs typeface="Times New Roman" pitchFamily="18" charset="0"/>
              </a:rPr>
              <a:t>5 </a:t>
            </a:r>
            <a:r>
              <a:rPr lang="en-US" sz="2400" dirty="0" smtClean="0">
                <a:solidFill>
                  <a:srgbClr val="FF0000"/>
                </a:solidFill>
                <a:latin typeface="Times New Roman" pitchFamily="18" charset="0"/>
                <a:cs typeface="Times New Roman" pitchFamily="18" charset="0"/>
              </a:rPr>
              <a:t>(IL-5</a:t>
            </a:r>
            <a:r>
              <a:rPr lang="en-US" sz="2400" dirty="0">
                <a:latin typeface="Times New Roman" pitchFamily="18" charset="0"/>
                <a:cs typeface="Times New Roman" pitchFamily="18" charset="0"/>
              </a:rPr>
              <a:t>) is </a:t>
            </a:r>
            <a:r>
              <a:rPr lang="en-US" sz="2400" dirty="0" smtClean="0">
                <a:latin typeface="Times New Roman" pitchFamily="18" charset="0"/>
                <a:cs typeface="Times New Roman" pitchFamily="18" charset="0"/>
              </a:rPr>
              <a:t>a principal </a:t>
            </a:r>
            <a:r>
              <a:rPr lang="en-US" sz="2400" dirty="0">
                <a:latin typeface="Times New Roman" pitchFamily="18" charset="0"/>
                <a:cs typeface="Times New Roman" pitchFamily="18" charset="0"/>
              </a:rPr>
              <a:t>cytokine driving </a:t>
            </a:r>
            <a:r>
              <a:rPr lang="en-US" sz="2400" dirty="0" err="1">
                <a:solidFill>
                  <a:srgbClr val="FF0000"/>
                </a:solidFill>
                <a:latin typeface="Times New Roman" pitchFamily="18" charset="0"/>
                <a:cs typeface="Times New Roman" pitchFamily="18" charset="0"/>
              </a:rPr>
              <a:t>eosinophilic</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inflammation</a:t>
            </a:r>
          </a:p>
          <a:p>
            <a:r>
              <a:rPr lang="en-US" sz="2400" dirty="0">
                <a:solidFill>
                  <a:srgbClr val="0070C0"/>
                </a:solidFill>
                <a:latin typeface="Times New Roman" pitchFamily="18" charset="0"/>
                <a:cs typeface="Times New Roman" pitchFamily="18" charset="0"/>
              </a:rPr>
              <a:t>Monoclonal antibodies </a:t>
            </a:r>
            <a:r>
              <a:rPr lang="en-US" sz="2400" dirty="0">
                <a:solidFill>
                  <a:schemeClr val="tx1"/>
                </a:solidFill>
                <a:latin typeface="Times New Roman" pitchFamily="18" charset="0"/>
                <a:cs typeface="Times New Roman" pitchFamily="18" charset="0"/>
              </a:rPr>
              <a:t>that target </a:t>
            </a:r>
            <a:r>
              <a:rPr lang="en-US" sz="2400" dirty="0" smtClean="0">
                <a:solidFill>
                  <a:srgbClr val="FF0000"/>
                </a:solidFill>
                <a:latin typeface="Times New Roman" pitchFamily="18" charset="0"/>
                <a:cs typeface="Times New Roman" pitchFamily="18" charset="0"/>
              </a:rPr>
              <a:t>IL-5 </a:t>
            </a: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mepolizumab</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reslizumab</a:t>
            </a:r>
            <a:r>
              <a:rPr lang="en-US" sz="2400" dirty="0">
                <a:solidFill>
                  <a:srgbClr val="FF0000"/>
                </a:solidFill>
                <a:latin typeface="Times New Roman" pitchFamily="18" charset="0"/>
                <a:cs typeface="Times New Roman" pitchFamily="18" charset="0"/>
              </a:rPr>
              <a:t>)</a:t>
            </a:r>
            <a:r>
              <a:rPr lang="en-US" sz="2400" dirty="0">
                <a:solidFill>
                  <a:schemeClr val="tx1"/>
                </a:solidFill>
                <a:latin typeface="Times New Roman" pitchFamily="18" charset="0"/>
                <a:cs typeface="Times New Roman" pitchFamily="18" charset="0"/>
              </a:rPr>
              <a:t> or its </a:t>
            </a:r>
            <a:r>
              <a:rPr lang="en-US" sz="2400" dirty="0" smtClean="0">
                <a:solidFill>
                  <a:srgbClr val="00B050"/>
                </a:solidFill>
                <a:latin typeface="Times New Roman" pitchFamily="18" charset="0"/>
                <a:cs typeface="Times New Roman" pitchFamily="18" charset="0"/>
              </a:rPr>
              <a:t>receptor IL-5R</a:t>
            </a:r>
            <a:r>
              <a:rPr lang="el-GR" sz="2400" dirty="0" smtClean="0">
                <a:solidFill>
                  <a:srgbClr val="00B050"/>
                </a:solidFill>
                <a:latin typeface="Times New Roman" pitchFamily="18" charset="0"/>
                <a:cs typeface="Times New Roman" pitchFamily="18" charset="0"/>
              </a:rPr>
              <a:t>α(</a:t>
            </a:r>
            <a:r>
              <a:rPr lang="en-US" sz="2400" dirty="0" err="1">
                <a:solidFill>
                  <a:srgbClr val="FF0000"/>
                </a:solidFill>
                <a:latin typeface="Times New Roman" pitchFamily="18" charset="0"/>
                <a:cs typeface="Times New Roman" pitchFamily="18" charset="0"/>
              </a:rPr>
              <a:t>benralizumab</a:t>
            </a:r>
            <a:r>
              <a:rPr lang="en-US" sz="2400" dirty="0">
                <a:solidFill>
                  <a:schemeClr val="tx1"/>
                </a:solidFill>
                <a:latin typeface="Times New Roman" pitchFamily="18" charset="0"/>
                <a:cs typeface="Times New Roman" pitchFamily="18" charset="0"/>
              </a:rPr>
              <a:t>) </a:t>
            </a:r>
            <a:endParaRPr lang="en-US" sz="2400" dirty="0" smtClean="0">
              <a:solidFill>
                <a:schemeClr val="tx1"/>
              </a:solidFill>
              <a:latin typeface="Times New Roman" pitchFamily="18" charset="0"/>
              <a:cs typeface="Times New Roman" pitchFamily="18" charset="0"/>
            </a:endParaRPr>
          </a:p>
          <a:p>
            <a:r>
              <a:rPr lang="en-US" sz="2400" dirty="0">
                <a:solidFill>
                  <a:schemeClr val="tx1"/>
                </a:solidFill>
                <a:latin typeface="Times New Roman" pitchFamily="18" charset="0"/>
                <a:cs typeface="Times New Roman" pitchFamily="18" charset="0"/>
              </a:rPr>
              <a:t>approved by the </a:t>
            </a:r>
            <a:r>
              <a:rPr lang="en-US" sz="2400" dirty="0" smtClean="0">
                <a:solidFill>
                  <a:srgbClr val="00B0F0"/>
                </a:solidFill>
                <a:latin typeface="Times New Roman" pitchFamily="18" charset="0"/>
                <a:cs typeface="Times New Roman" pitchFamily="18" charset="0"/>
              </a:rPr>
              <a:t>U.S</a:t>
            </a:r>
            <a:r>
              <a:rPr lang="en-US" sz="2400" dirty="0">
                <a:solidFill>
                  <a:srgbClr val="00B0F0"/>
                </a:solidFill>
                <a:latin typeface="Times New Roman" pitchFamily="18" charset="0"/>
                <a:cs typeface="Times New Roman" pitchFamily="18" charset="0"/>
              </a:rPr>
              <a:t>. Federal Drug Administration </a:t>
            </a:r>
            <a:r>
              <a:rPr lang="en-US" sz="2400" dirty="0" smtClean="0">
                <a:solidFill>
                  <a:srgbClr val="00B0F0"/>
                </a:solidFill>
                <a:latin typeface="Times New Roman" pitchFamily="18" charset="0"/>
                <a:cs typeface="Times New Roman" pitchFamily="18" charset="0"/>
              </a:rPr>
              <a:t>(FDA</a:t>
            </a:r>
            <a:r>
              <a:rPr lang="en-US" sz="2400" dirty="0" smtClean="0">
                <a:solidFill>
                  <a:schemeClr val="tx1"/>
                </a:solidFill>
                <a:latin typeface="Times New Roman" pitchFamily="18" charset="0"/>
                <a:cs typeface="Times New Roman" pitchFamily="18" charset="0"/>
              </a:rPr>
              <a:t>)/</a:t>
            </a:r>
            <a:r>
              <a:rPr lang="en-US" sz="2400" dirty="0" smtClean="0">
                <a:solidFill>
                  <a:srgbClr val="00B050"/>
                </a:solidFill>
                <a:latin typeface="Times New Roman" pitchFamily="18" charset="0"/>
                <a:cs typeface="Times New Roman" pitchFamily="18" charset="0"/>
              </a:rPr>
              <a:t>European </a:t>
            </a:r>
            <a:r>
              <a:rPr lang="en-US" sz="2400" dirty="0">
                <a:solidFill>
                  <a:srgbClr val="00B050"/>
                </a:solidFill>
                <a:latin typeface="Times New Roman" pitchFamily="18" charset="0"/>
                <a:cs typeface="Times New Roman" pitchFamily="18" charset="0"/>
              </a:rPr>
              <a:t>Medicines </a:t>
            </a:r>
            <a:r>
              <a:rPr lang="en-US" sz="2400" dirty="0" smtClean="0">
                <a:solidFill>
                  <a:srgbClr val="00B050"/>
                </a:solidFill>
                <a:latin typeface="Times New Roman" pitchFamily="18" charset="0"/>
                <a:cs typeface="Times New Roman" pitchFamily="18" charset="0"/>
              </a:rPr>
              <a:t>Agency (EMA). </a:t>
            </a:r>
          </a:p>
          <a:p>
            <a:endParaRPr lang="en-US" sz="20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09047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err="1" smtClean="0">
                <a:solidFill>
                  <a:srgbClr val="FF0000"/>
                </a:solidFill>
                <a:latin typeface="Times New Roman" pitchFamily="18" charset="0"/>
                <a:cs typeface="Times New Roman" pitchFamily="18" charset="0"/>
              </a:rPr>
              <a:t>Mepolizumab</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800" dirty="0" smtClean="0">
                <a:solidFill>
                  <a:srgbClr val="FF0000"/>
                </a:solidFill>
                <a:latin typeface="Times New Roman" pitchFamily="18" charset="0"/>
                <a:cs typeface="Times New Roman" pitchFamily="18" charset="0"/>
              </a:rPr>
              <a:t>Dosage</a:t>
            </a:r>
            <a:r>
              <a:rPr lang="en-US" sz="2800" dirty="0" smtClean="0">
                <a:solidFill>
                  <a:srgbClr val="0070C0"/>
                </a:solidFill>
                <a:latin typeface="Times New Roman" pitchFamily="18" charset="0"/>
                <a:cs typeface="Times New Roman" pitchFamily="18" charset="0"/>
              </a:rPr>
              <a:t>: </a:t>
            </a:r>
          </a:p>
          <a:p>
            <a:pPr marL="0" indent="0">
              <a:buNone/>
            </a:pPr>
            <a:r>
              <a:rPr lang="en-US" sz="2800" dirty="0" smtClean="0">
                <a:solidFill>
                  <a:srgbClr val="0070C0"/>
                </a:solidFill>
                <a:latin typeface="Times New Roman" pitchFamily="18" charset="0"/>
                <a:cs typeface="Times New Roman" pitchFamily="18" charset="0"/>
              </a:rPr>
              <a:t> 300 </a:t>
            </a:r>
            <a:r>
              <a:rPr lang="en-US" sz="2800" dirty="0">
                <a:solidFill>
                  <a:srgbClr val="0070C0"/>
                </a:solidFill>
                <a:latin typeface="Times New Roman" pitchFamily="18" charset="0"/>
                <a:cs typeface="Times New Roman" pitchFamily="18" charset="0"/>
              </a:rPr>
              <a:t>mg SC q4wk (</a:t>
            </a:r>
            <a:r>
              <a:rPr lang="en-US" sz="2800" dirty="0" err="1">
                <a:solidFill>
                  <a:srgbClr val="0070C0"/>
                </a:solidFill>
                <a:latin typeface="Times New Roman" pitchFamily="18" charset="0"/>
                <a:cs typeface="Times New Roman" pitchFamily="18" charset="0"/>
              </a:rPr>
              <a:t>ie</a:t>
            </a:r>
            <a:r>
              <a:rPr lang="en-US" sz="2800" dirty="0">
                <a:solidFill>
                  <a:srgbClr val="0070C0"/>
                </a:solidFill>
                <a:latin typeface="Times New Roman" pitchFamily="18" charset="0"/>
                <a:cs typeface="Times New Roman" pitchFamily="18" charset="0"/>
              </a:rPr>
              <a:t>, as 3 separate 100-mg SC injections)</a:t>
            </a:r>
          </a:p>
          <a:p>
            <a:pPr marL="0" indent="0">
              <a:buNone/>
            </a:pPr>
            <a:r>
              <a:rPr lang="en-US" sz="2800" dirty="0" smtClean="0">
                <a:solidFill>
                  <a:srgbClr val="0070C0"/>
                </a:solidFill>
                <a:latin typeface="Times New Roman" pitchFamily="18" charset="0"/>
                <a:cs typeface="Times New Roman" pitchFamily="18" charset="0"/>
              </a:rPr>
              <a:t>Prescription Criteria</a:t>
            </a:r>
            <a:endParaRPr lang="en-US" sz="2800" dirty="0" smtClean="0">
              <a:solidFill>
                <a:srgbClr val="0070C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Severe </a:t>
            </a:r>
            <a:r>
              <a:rPr lang="en-US" sz="2800" dirty="0" err="1">
                <a:solidFill>
                  <a:srgbClr val="FF0000"/>
                </a:solidFill>
                <a:latin typeface="Times New Roman" pitchFamily="18" charset="0"/>
                <a:cs typeface="Times New Roman" pitchFamily="18" charset="0"/>
              </a:rPr>
              <a:t>eosinophilic</a:t>
            </a:r>
            <a:r>
              <a:rPr lang="en-US" sz="2800" dirty="0">
                <a:solidFill>
                  <a:srgbClr val="FF0000"/>
                </a:solidFill>
                <a:latin typeface="Times New Roman" pitchFamily="18" charset="0"/>
                <a:cs typeface="Times New Roman" pitchFamily="18" charset="0"/>
              </a:rPr>
              <a:t> asthma </a:t>
            </a:r>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blood </a:t>
            </a:r>
            <a:r>
              <a:rPr lang="en-US" sz="2800" dirty="0">
                <a:solidFill>
                  <a:srgbClr val="FF0000"/>
                </a:solidFill>
                <a:latin typeface="Times New Roman" pitchFamily="18" charset="0"/>
                <a:cs typeface="Times New Roman" pitchFamily="18" charset="0"/>
              </a:rPr>
              <a:t>eosinophil </a:t>
            </a:r>
            <a:r>
              <a:rPr lang="en-US" sz="2800" dirty="0" smtClean="0">
                <a:solidFill>
                  <a:srgbClr val="FF0000"/>
                </a:solidFill>
                <a:latin typeface="Times New Roman" pitchFamily="18" charset="0"/>
                <a:cs typeface="Times New Roman" pitchFamily="18" charset="0"/>
              </a:rPr>
              <a:t>count </a:t>
            </a:r>
            <a:r>
              <a:rPr lang="en-US" sz="2800" dirty="0" smtClean="0">
                <a:solidFill>
                  <a:srgbClr val="00B050"/>
                </a:solidFill>
                <a:latin typeface="Times New Roman" pitchFamily="18" charset="0"/>
                <a:cs typeface="Times New Roman" pitchFamily="18" charset="0"/>
              </a:rPr>
              <a:t>&gt;300 cells</a:t>
            </a:r>
            <a:r>
              <a:rPr lang="en-US" sz="2800" dirty="0" smtClean="0">
                <a:latin typeface="Times New Roman" pitchFamily="18" charset="0"/>
                <a:cs typeface="Times New Roman" pitchFamily="18" charset="0"/>
              </a:rPr>
              <a:t>/mm3in </a:t>
            </a:r>
            <a:r>
              <a:rPr lang="en-US" sz="2800" dirty="0">
                <a:latin typeface="Times New Roman" pitchFamily="18" charset="0"/>
                <a:cs typeface="Times New Roman" pitchFamily="18" charset="0"/>
              </a:rPr>
              <a:t>the 12 months prior to </a:t>
            </a:r>
            <a:r>
              <a:rPr lang="en-US" sz="2800" dirty="0" smtClean="0">
                <a:latin typeface="Times New Roman" pitchFamily="18" charset="0"/>
                <a:cs typeface="Times New Roman" pitchFamily="18" charset="0"/>
              </a:rPr>
              <a:t>screening</a:t>
            </a:r>
          </a:p>
          <a:p>
            <a:r>
              <a:rPr lang="en-US" sz="2800" dirty="0" smtClean="0">
                <a:solidFill>
                  <a:srgbClr val="00B050"/>
                </a:solidFill>
                <a:latin typeface="Times New Roman" pitchFamily="18" charset="0"/>
                <a:cs typeface="Times New Roman" pitchFamily="18" charset="0"/>
              </a:rPr>
              <a:t>&gt;150 cells</a:t>
            </a:r>
            <a:r>
              <a:rPr lang="en-US" sz="2800" dirty="0" smtClean="0">
                <a:latin typeface="Times New Roman" pitchFamily="18" charset="0"/>
                <a:cs typeface="Times New Roman" pitchFamily="18" charset="0"/>
              </a:rPr>
              <a:t>/mm3during screening</a:t>
            </a:r>
          </a:p>
          <a:p>
            <a:r>
              <a:rPr lang="en-US" sz="2800" dirty="0" smtClean="0">
                <a:solidFill>
                  <a:srgbClr val="FF0000"/>
                </a:solidFill>
                <a:latin typeface="Times New Roman" pitchFamily="18" charset="0"/>
                <a:cs typeface="Times New Roman" pitchFamily="18" charset="0"/>
              </a:rPr>
              <a:t>oral </a:t>
            </a:r>
            <a:r>
              <a:rPr lang="en-US" sz="2800" dirty="0">
                <a:solidFill>
                  <a:srgbClr val="FF0000"/>
                </a:solidFill>
                <a:latin typeface="Times New Roman" pitchFamily="18" charset="0"/>
                <a:cs typeface="Times New Roman" pitchFamily="18" charset="0"/>
              </a:rPr>
              <a:t>corticosteroid </a:t>
            </a:r>
            <a:r>
              <a:rPr lang="en-US" sz="2800" dirty="0" smtClean="0">
                <a:latin typeface="Times New Roman" pitchFamily="18" charset="0"/>
                <a:cs typeface="Times New Roman" pitchFamily="18" charset="0"/>
              </a:rPr>
              <a:t>[OCS]optimization period.</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5923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endParaRPr lang="en-US"/>
          </a:p>
        </p:txBody>
      </p:sp>
      <p:pic>
        <p:nvPicPr>
          <p:cNvPr id="2051"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0" y="1143000"/>
            <a:ext cx="6839256" cy="454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01177" y="-14235"/>
            <a:ext cx="2683974" cy="237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56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920</Words>
  <Application>Microsoft Office PowerPoint</Application>
  <PresentationFormat>On-screen Show (4:3)</PresentationFormat>
  <Paragraphs>113</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Introducing PowerPoint 2010</vt:lpstr>
      <vt:lpstr>Biologic therapy in Asthma</vt:lpstr>
      <vt:lpstr>Sever Asthma</vt:lpstr>
      <vt:lpstr>Definition</vt:lpstr>
      <vt:lpstr>PowerPoint Presentation</vt:lpstr>
      <vt:lpstr>OUT COMES</vt:lpstr>
      <vt:lpstr>Cytokine in Asthma</vt:lpstr>
      <vt:lpstr>PowerPoint Presentation</vt:lpstr>
      <vt:lpstr>Mepolizumab</vt:lpstr>
      <vt:lpstr>PowerPoint Presentation</vt:lpstr>
      <vt:lpstr>OUTCOMES</vt:lpstr>
      <vt:lpstr>Reslizumab</vt:lpstr>
      <vt:lpstr>PowerPoint Presentation</vt:lpstr>
      <vt:lpstr>OUTCOME</vt:lpstr>
      <vt:lpstr>Benralizumab</vt:lpstr>
      <vt:lpstr>PowerPoint Presentation</vt:lpstr>
      <vt:lpstr>Benralizumab</vt:lpstr>
      <vt:lpstr>Adverse effects</vt:lpstr>
      <vt:lpstr>Anti-IL5 strategy </vt:lpstr>
      <vt:lpstr>PowerPoint Presentation</vt:lpstr>
      <vt:lpstr>Blood eosinophils can be measured </vt:lpstr>
      <vt:lpstr>Omalizumab</vt:lpstr>
      <vt:lpstr>PowerPoint Presentation</vt:lpstr>
      <vt:lpstr>PowerPoint Presentation</vt:lpstr>
      <vt:lpstr>PowerPoint Presentation</vt:lpstr>
      <vt:lpstr> Should a monoclonal anti-IL-4Rα be used in adults and children with severe asthma?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2021-02-21T04:20:26Z</dcterms:created>
  <dcterms:modified xsi:type="dcterms:W3CDTF">2021-02-22T06:07:32Z</dcterms:modified>
</cp:coreProperties>
</file>