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65" r:id="rId6"/>
    <p:sldId id="266" r:id="rId7"/>
    <p:sldId id="269" r:id="rId8"/>
    <p:sldId id="268" r:id="rId9"/>
    <p:sldId id="267" r:id="rId10"/>
    <p:sldId id="260" r:id="rId11"/>
    <p:sldId id="259" r:id="rId12"/>
    <p:sldId id="262" r:id="rId13"/>
    <p:sldId id="264" r:id="rId14"/>
    <p:sldId id="263" r:id="rId15"/>
    <p:sldId id="270" r:id="rId16"/>
    <p:sldId id="271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seh sigari" initials="ns" lastIdx="1" clrIdx="0">
    <p:extLst>
      <p:ext uri="{19B8F6BF-5375-455C-9EA6-DF929625EA0E}">
        <p15:presenceInfo xmlns:p15="http://schemas.microsoft.com/office/powerpoint/2012/main" userId="ecbd91f1a0aa15a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97" d="100"/>
          <a:sy n="97" d="100"/>
        </p:scale>
        <p:origin x="86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875D-0D91-461A-B96E-D62808B1BE7F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CC019FF-50C9-4EBF-841A-5E33824AA41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711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875D-0D91-461A-B96E-D62808B1BE7F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019FF-50C9-4EBF-841A-5E33824AA410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189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875D-0D91-461A-B96E-D62808B1BE7F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019FF-50C9-4EBF-841A-5E33824AA41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6536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875D-0D91-461A-B96E-D62808B1BE7F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019FF-50C9-4EBF-841A-5E33824AA410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96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875D-0D91-461A-B96E-D62808B1BE7F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019FF-50C9-4EBF-841A-5E33824AA41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7600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875D-0D91-461A-B96E-D62808B1BE7F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019FF-50C9-4EBF-841A-5E33824AA410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9886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875D-0D91-461A-B96E-D62808B1BE7F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019FF-50C9-4EBF-841A-5E33824AA410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270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875D-0D91-461A-B96E-D62808B1BE7F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019FF-50C9-4EBF-841A-5E33824AA410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1247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875D-0D91-461A-B96E-D62808B1BE7F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019FF-50C9-4EBF-841A-5E33824AA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20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9875D-0D91-461A-B96E-D62808B1BE7F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019FF-50C9-4EBF-841A-5E33824AA410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24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C69875D-0D91-461A-B96E-D62808B1BE7F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019FF-50C9-4EBF-841A-5E33824AA410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8467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9875D-0D91-461A-B96E-D62808B1BE7F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CC019FF-50C9-4EBF-841A-5E33824AA41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15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BAFD1-8078-40D3-8D58-56497C9A1C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Asthma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CC9611-C0D7-4A94-AEF3-63FCF0356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3424" y="3412671"/>
            <a:ext cx="8637072" cy="977621"/>
          </a:xfrm>
        </p:spPr>
        <p:txBody>
          <a:bodyPr/>
          <a:lstStyle/>
          <a:p>
            <a:endParaRPr lang="en-US" dirty="0"/>
          </a:p>
          <a:p>
            <a:r>
              <a:rPr lang="en-US" cap="none" dirty="0"/>
              <a:t>Dr. Naseh Sigari</a:t>
            </a:r>
          </a:p>
        </p:txBody>
      </p:sp>
    </p:spTree>
    <p:extLst>
      <p:ext uri="{BB962C8B-B14F-4D97-AF65-F5344CB8AC3E}">
        <p14:creationId xmlns:p14="http://schemas.microsoft.com/office/powerpoint/2010/main" val="212952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273"/>
    </mc:Choice>
    <mc:Fallback xmlns="">
      <p:transition spd="slow" advTm="33273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64E21-7C53-4BCE-A70F-7F25B76134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5330" y="655543"/>
            <a:ext cx="9646893" cy="2541431"/>
          </a:xfrm>
        </p:spPr>
        <p:txBody>
          <a:bodyPr>
            <a:normAutofit/>
          </a:bodyPr>
          <a:lstStyle/>
          <a:p>
            <a:r>
              <a:rPr lang="en-US" sz="4800" b="1" cap="non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 of </a:t>
            </a:r>
            <a:r>
              <a:rPr lang="en-US" sz="4400" b="1" cap="non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</a:t>
            </a:r>
            <a:r>
              <a:rPr lang="en-US" sz="4800" b="1" cap="non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-19 pandemic on Asthma</a:t>
            </a: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84FB31-D641-4721-8331-F79DE12772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43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027"/>
    </mc:Choice>
    <mc:Fallback xmlns="">
      <p:transition spd="slow" advTm="19027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4723E-BE07-46C8-A4B3-665D8543F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8868" y="440267"/>
            <a:ext cx="9603275" cy="1340109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sz="2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pre-print article in </a:t>
            </a:r>
            <a:r>
              <a:rPr lang="en-US" sz="22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medrxiv</a:t>
            </a:r>
            <a:r>
              <a:rPr lang="en-US" sz="2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7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Childhood asthma outcomes during the COVID-19 pandemic: finding from multi-national cohort.  </a:t>
            </a:r>
            <a:r>
              <a:rPr lang="en-US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Nikolaos G.P et al, </a:t>
            </a:r>
            <a:br>
              <a:rPr lang="en-US" sz="2000" dirty="0"/>
            </a:br>
            <a:endParaRPr lang="en-US" b="1" cap="none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0BCA4-606C-4E36-97BF-354D417DF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235200"/>
            <a:ext cx="9603275" cy="3725333"/>
          </a:xfrm>
        </p:spPr>
        <p:txBody>
          <a:bodyPr/>
          <a:lstStyle/>
          <a:p>
            <a:r>
              <a:rPr lang="en-US" dirty="0"/>
              <a:t>The study included children with asthma and non-asthma controls recruited during the COVID-19 pandemic and compared current disease activity with data available from the previous year.</a:t>
            </a:r>
          </a:p>
          <a:p>
            <a:endParaRPr lang="en-US" dirty="0"/>
          </a:p>
          <a:p>
            <a:r>
              <a:rPr lang="en-US" dirty="0"/>
              <a:t>The study included 1054 children with asthma and 505 non-asthmatics controls, aged between 4-18 years from 15 countries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734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796"/>
    </mc:Choice>
    <mc:Fallback xmlns="">
      <p:transition spd="slow" advTm="62796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44815-0981-4442-8179-45D9AAFFB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Results: 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894CC-AC90-4555-B7D2-DD6F149B7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65779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pandemic, children with asthma experienced: Less upper respiratory infection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 episodes of fever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Less emergency visits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Less hospital admissions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Less asthma attacks 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66% had improved asthma control        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brochodilator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FEV1 and PEFR were also improved during the pandemic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28783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464"/>
    </mc:Choice>
    <mc:Fallback xmlns="">
      <p:transition spd="slow" advTm="97464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2FAE2-0FAF-4AA6-8FE8-A5F9FA74B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10418688" cy="1049235"/>
          </a:xfrm>
        </p:spPr>
        <p:txBody>
          <a:bodyPr>
            <a:normAutofit fontScale="90000"/>
          </a:bodyPr>
          <a:lstStyle/>
          <a:p>
            <a:r>
              <a:rPr lang="en-US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Annals of the American </a:t>
            </a:r>
            <a:r>
              <a:rPr lang="en-US" sz="1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Thorasic</a:t>
            </a:r>
            <a:r>
              <a:rPr lang="en-US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Society, </a:t>
            </a:r>
            <a:r>
              <a:rPr lang="en-US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December  3, 2020</a:t>
            </a:r>
            <a:br>
              <a:rPr lang="en-US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Impact of the COVID-19 pandemic on pediatric emergency department utilization for asthma</a:t>
            </a:r>
            <a:r>
              <a:rPr lang="en-US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C7A92-DF00-4652-AF36-19A5CAEBC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405199"/>
            <a:ext cx="9603275" cy="3450613"/>
          </a:xfrm>
        </p:spPr>
        <p:txBody>
          <a:bodyPr/>
          <a:lstStyle/>
          <a:p>
            <a:r>
              <a:rPr lang="en-US" dirty="0"/>
              <a:t>The study showed a steep (80%) decline in hospitalizations for asthma exacerbation in Spring &amp; Summer of 2020 </a:t>
            </a:r>
          </a:p>
        </p:txBody>
      </p:sp>
    </p:spTree>
    <p:extLst>
      <p:ext uri="{BB962C8B-B14F-4D97-AF65-F5344CB8AC3E}">
        <p14:creationId xmlns:p14="http://schemas.microsoft.com/office/powerpoint/2010/main" val="150614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417"/>
    </mc:Choice>
    <mc:Fallback xmlns="">
      <p:transition spd="slow" advTm="37417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B8D52-D72A-460E-BDB6-341828E13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Probable reasons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BFCBD-7BD1-45E4-8CCF-7C1B774AB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Reduced exposure to asthma triggers</a:t>
            </a:r>
          </a:p>
          <a:p>
            <a:r>
              <a:rPr lang="en-US" dirty="0"/>
              <a:t>Increased treatment adherence</a:t>
            </a:r>
          </a:p>
          <a:p>
            <a:r>
              <a:rPr lang="en-US" dirty="0"/>
              <a:t>Social distancing             viral transmission           asthma attacks</a:t>
            </a:r>
          </a:p>
          <a:p>
            <a:r>
              <a:rPr lang="en-US" dirty="0"/>
              <a:t>Mask wearing                 viral transmission          asthma attacks  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3DB47F59-BD21-4046-B00A-40AA50B505D0}"/>
              </a:ext>
            </a:extLst>
          </p:cNvPr>
          <p:cNvSpPr/>
          <p:nvPr/>
        </p:nvSpPr>
        <p:spPr>
          <a:xfrm>
            <a:off x="3640667" y="3206044"/>
            <a:ext cx="547511" cy="790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AA5737FB-7380-4CCE-BADF-684D8873BFDA}"/>
              </a:ext>
            </a:extLst>
          </p:cNvPr>
          <p:cNvSpPr/>
          <p:nvPr/>
        </p:nvSpPr>
        <p:spPr>
          <a:xfrm>
            <a:off x="6246743" y="3245555"/>
            <a:ext cx="547511" cy="790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65E812A1-06ED-41EC-BF87-624B8608297B}"/>
              </a:ext>
            </a:extLst>
          </p:cNvPr>
          <p:cNvSpPr/>
          <p:nvPr/>
        </p:nvSpPr>
        <p:spPr>
          <a:xfrm>
            <a:off x="6246742" y="3741038"/>
            <a:ext cx="547511" cy="790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16AA0AEF-8759-4007-A02C-BB1FD20496AD}"/>
              </a:ext>
            </a:extLst>
          </p:cNvPr>
          <p:cNvSpPr/>
          <p:nvPr/>
        </p:nvSpPr>
        <p:spPr>
          <a:xfrm>
            <a:off x="3640666" y="3701526"/>
            <a:ext cx="547511" cy="790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9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747"/>
    </mc:Choice>
    <mc:Fallback xmlns="">
      <p:transition spd="slow" advTm="109747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45C22-084A-44D2-90F2-91DFF699E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cap="none" dirty="0">
                <a:solidFill>
                  <a:srgbClr val="FF0000"/>
                </a:solidFill>
              </a:rPr>
              <a:t>Asthma treatment </a:t>
            </a:r>
            <a:r>
              <a:rPr lang="en-US" cap="none" dirty="0"/>
              <a:t>in a patient with covid-19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96131-756C-428F-981E-75E03B98E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10935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GINA 2020 </a:t>
            </a:r>
            <a:r>
              <a:rPr lang="en-US" dirty="0"/>
              <a:t>version states that it is recommended that also during the COVID-19 pandemic all asthma patients continue all inhaled medications including ICS</a:t>
            </a:r>
          </a:p>
          <a:p>
            <a:endParaRPr lang="en-US" dirty="0"/>
          </a:p>
          <a:p>
            <a:r>
              <a:rPr lang="en-US" dirty="0"/>
              <a:t>There is no data to support strong recommendations for or against specific asthma treatments.</a:t>
            </a:r>
          </a:p>
          <a:p>
            <a:endParaRPr lang="en-US" dirty="0"/>
          </a:p>
          <a:p>
            <a:r>
              <a:rPr lang="en-US" dirty="0"/>
              <a:t>Physicians should continue to manage asthma according to existing accepted asthma guideline and where indicated, oral steroids or biologic therapies should still be used</a:t>
            </a:r>
          </a:p>
          <a:p>
            <a:endParaRPr lang="en-US" dirty="0"/>
          </a:p>
          <a:p>
            <a:r>
              <a:rPr lang="en-US" dirty="0"/>
              <a:t>Spirometry and nebulizers should be avoided where possible  </a:t>
            </a:r>
          </a:p>
        </p:txBody>
      </p:sp>
    </p:spTree>
    <p:extLst>
      <p:ext uri="{BB962C8B-B14F-4D97-AF65-F5344CB8AC3E}">
        <p14:creationId xmlns:p14="http://schemas.microsoft.com/office/powerpoint/2010/main" val="3307120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5421"/>
    </mc:Choice>
    <mc:Fallback xmlns="">
      <p:transition spd="slow" advTm="24542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5E989-625A-49C6-A57F-2912CB26F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Nebulizer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25E67-8DB1-4942-BCFF-49C891C3F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260643" cy="3450613"/>
          </a:xfrm>
        </p:spPr>
        <p:txBody>
          <a:bodyPr/>
          <a:lstStyle/>
          <a:p>
            <a:r>
              <a:rPr lang="en-US" dirty="0"/>
              <a:t>Nebulizers generate aerosol particles:   In the size of 1-5 µm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Transmit for one meter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Remain airborne for &gt; 30 min </a:t>
            </a:r>
          </a:p>
          <a:p>
            <a:r>
              <a:rPr lang="en-US" dirty="0"/>
              <a:t>The risk of infection transmission increases: </a:t>
            </a:r>
          </a:p>
          <a:p>
            <a:pPr marL="0" indent="0">
              <a:buNone/>
            </a:pPr>
            <a:r>
              <a:rPr lang="en-US" dirty="0"/>
              <a:t>                                        Generation of high volume of respiratory aerosols</a:t>
            </a:r>
          </a:p>
          <a:p>
            <a:pPr marL="0" indent="0">
              <a:buNone/>
            </a:pPr>
            <a:r>
              <a:rPr lang="en-US" dirty="0"/>
              <a:t>                                        The larger particulates stimulate both patient’s and bystander’s cough</a:t>
            </a:r>
          </a:p>
          <a:p>
            <a:pPr marL="0" indent="0">
              <a:buNone/>
            </a:pPr>
            <a:r>
              <a:rPr lang="en-US" dirty="0"/>
              <a:t>                                     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B678856-CD5A-41B2-A24A-8FE7B307F433}"/>
              </a:ext>
            </a:extLst>
          </p:cNvPr>
          <p:cNvCxnSpPr/>
          <p:nvPr/>
        </p:nvCxnSpPr>
        <p:spPr>
          <a:xfrm>
            <a:off x="5762978" y="2212622"/>
            <a:ext cx="0" cy="11063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D842E9A-DD29-474A-BFB0-9B1F51C4FB06}"/>
              </a:ext>
            </a:extLst>
          </p:cNvPr>
          <p:cNvCxnSpPr>
            <a:cxnSpLocks/>
          </p:cNvCxnSpPr>
          <p:nvPr/>
        </p:nvCxnSpPr>
        <p:spPr>
          <a:xfrm>
            <a:off x="4267200" y="4103511"/>
            <a:ext cx="0" cy="71684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04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961"/>
    </mc:Choice>
    <mc:Fallback xmlns="">
      <p:transition spd="slow" advTm="12196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A1CFB-0FB7-47B2-BE39-4C9284D50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Nebulizer,…..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A7422-727A-4CD3-8791-7CF828FBB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79177" cy="3450613"/>
          </a:xfrm>
        </p:spPr>
        <p:txBody>
          <a:bodyPr>
            <a:normAutofit fontScale="92500"/>
          </a:bodyPr>
          <a:lstStyle/>
          <a:p>
            <a:r>
              <a:rPr lang="en-US" dirty="0"/>
              <a:t>According to the updated version of </a:t>
            </a:r>
            <a:r>
              <a:rPr lang="en-US" b="1" dirty="0"/>
              <a:t>GINA strategy</a:t>
            </a:r>
            <a:r>
              <a:rPr lang="en-US" dirty="0"/>
              <a:t>, </a:t>
            </a:r>
            <a:r>
              <a:rPr lang="en-US" sz="2400" b="1" dirty="0">
                <a:solidFill>
                  <a:srgbClr val="FF0000"/>
                </a:solidFill>
              </a:rPr>
              <a:t>use of nebulizers must be avoided </a:t>
            </a:r>
            <a:r>
              <a:rPr lang="en-US" dirty="0"/>
              <a:t>because of the risk of transmitting infection to other patients and to health care workers.</a:t>
            </a:r>
          </a:p>
          <a:p>
            <a:endParaRPr lang="en-US" dirty="0"/>
          </a:p>
          <a:p>
            <a:r>
              <a:rPr lang="en-US" dirty="0"/>
              <a:t>If it is unavoidable :  1- Patient isolation</a:t>
            </a:r>
          </a:p>
          <a:p>
            <a:pPr marL="0" indent="0">
              <a:buNone/>
            </a:pPr>
            <a:r>
              <a:rPr lang="en-US" dirty="0"/>
              <a:t>                                 2- Use of a negative pressure area or a single room with closed door</a:t>
            </a:r>
          </a:p>
          <a:p>
            <a:pPr marL="0" indent="0">
              <a:buNone/>
            </a:pPr>
            <a:r>
              <a:rPr lang="en-US" dirty="0"/>
              <a:t>                                 3- Staff should wear full protection</a:t>
            </a:r>
          </a:p>
          <a:p>
            <a:pPr marL="0" indent="0">
              <a:buNone/>
            </a:pPr>
            <a:r>
              <a:rPr lang="en-US" dirty="0"/>
              <a:t>                                 4- These protection must be continued for at least 30 min after nebulization      </a:t>
            </a:r>
          </a:p>
        </p:txBody>
      </p:sp>
    </p:spTree>
    <p:extLst>
      <p:ext uri="{BB962C8B-B14F-4D97-AF65-F5344CB8AC3E}">
        <p14:creationId xmlns:p14="http://schemas.microsoft.com/office/powerpoint/2010/main" val="59877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292"/>
    </mc:Choice>
    <mc:Fallback xmlns="">
      <p:transition spd="slow" advTm="103292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6CB1E-85D2-4528-8278-B6F333A32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Nebulizer,…..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52137-876F-4AC3-8322-D0AAACEC1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CDC advices that jet nebulizers should be replaced, rinsed, air dried, washed, disinfected and/or sterilized after each treatment</a:t>
            </a:r>
          </a:p>
          <a:p>
            <a:endParaRPr lang="en-US" dirty="0"/>
          </a:p>
          <a:p>
            <a:r>
              <a:rPr lang="en-US" dirty="0"/>
              <a:t>ATS suggests if a patient routinely use a nebulizer to take inhaled medicine, he/she can continue to use it however if he/she is sick with COVID-19, nebulizer must be used in a location that is separate from others.   </a:t>
            </a:r>
          </a:p>
        </p:txBody>
      </p:sp>
    </p:spTree>
    <p:extLst>
      <p:ext uri="{BB962C8B-B14F-4D97-AF65-F5344CB8AC3E}">
        <p14:creationId xmlns:p14="http://schemas.microsoft.com/office/powerpoint/2010/main" val="3425053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037"/>
    </mc:Choice>
    <mc:Fallback xmlns="">
      <p:transition spd="slow" advTm="12003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64E21-7C53-4BCE-A70F-7F25B76134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5330" y="655543"/>
            <a:ext cx="9646893" cy="2541431"/>
          </a:xfrm>
        </p:spPr>
        <p:txBody>
          <a:bodyPr>
            <a:normAutofit/>
          </a:bodyPr>
          <a:lstStyle/>
          <a:p>
            <a:r>
              <a:rPr lang="en-US" sz="5400" b="1" cap="non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 of Asthma on </a:t>
            </a:r>
            <a:r>
              <a:rPr lang="en-US" sz="4800" b="1" cap="non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</a:t>
            </a:r>
            <a:r>
              <a:rPr lang="en-US" sz="5400" b="1" cap="non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-19</a:t>
            </a: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84FB31-D641-4721-8331-F79DE12772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1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551"/>
    </mc:Choice>
    <mc:Fallback xmlns="">
      <p:transition spd="slow" advTm="2555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D7ADC-E9C9-4B6B-A3C4-6671CA621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67037"/>
            <a:ext cx="9603275" cy="1049235"/>
          </a:xfrm>
        </p:spPr>
        <p:txBody>
          <a:bodyPr/>
          <a:lstStyle/>
          <a:p>
            <a:pPr algn="r"/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2159B-6A80-47F4-A40F-8609E6EF1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Asthma as a </a:t>
            </a:r>
            <a:r>
              <a:rPr lang="en-US" sz="36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factor </a:t>
            </a:r>
            <a:r>
              <a:rPr lang="en-US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covid-19 ?</a:t>
            </a:r>
          </a:p>
          <a:p>
            <a:pPr marL="0" indent="0">
              <a:buNone/>
            </a:pPr>
            <a:endParaRPr 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CDC guideline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covid-19 last update, Jan 2021: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with moderate to severe asthma might be at higher risk of getting very sick from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COVID-19 </a:t>
            </a:r>
          </a:p>
        </p:txBody>
      </p:sp>
    </p:spTree>
    <p:extLst>
      <p:ext uri="{BB962C8B-B14F-4D97-AF65-F5344CB8AC3E}">
        <p14:creationId xmlns:p14="http://schemas.microsoft.com/office/powerpoint/2010/main" val="36500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295"/>
    </mc:Choice>
    <mc:Fallback xmlns="">
      <p:transition spd="slow" advTm="56295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B5380-4CC5-4A7D-8ED8-9C8440ABB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423" y="460207"/>
            <a:ext cx="10339665" cy="1049235"/>
          </a:xfrm>
        </p:spPr>
        <p:txBody>
          <a:bodyPr>
            <a:normAutofit fontScale="90000"/>
          </a:bodyPr>
          <a:lstStyle/>
          <a:p>
            <a:r>
              <a:rPr lang="en-US" sz="2000" cap="non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American Journal of Respiratory and Critical Care Medicine</a:t>
            </a:r>
            <a:br>
              <a:rPr lang="en-US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Asthma in adult patients with COVID-19: Prevalence and risk of severe disease</a:t>
            </a:r>
            <a:endParaRPr lang="en-US" sz="20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899A2-F700-444F-B39B-5473FEF0A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0646" y="1862667"/>
            <a:ext cx="9603275" cy="4323643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meta-analysis study to review the epidemiologic literatures related to Asthma’s potential role in COVID-19 severity &amp; mortality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147 studies has been identified worldwide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result: The analysis do not provide clear evidence of increased risk of COVID-19  diagnosis, hospitalization or severity due to asthma.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findings could provide some reassurance to people with asthma regarding its potential to increase their risk of severe morbidity from asthma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66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2325"/>
    </mc:Choice>
    <mc:Fallback xmlns="">
      <p:transition spd="slow" advTm="142325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876CF-0C12-4F4B-9EEB-CF1B8A97E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5134" y="640830"/>
            <a:ext cx="9603275" cy="1049235"/>
          </a:xfrm>
        </p:spPr>
        <p:txBody>
          <a:bodyPr>
            <a:normAutofit/>
          </a:bodyPr>
          <a:lstStyle/>
          <a:p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mechanisms of reduced asthma attacks &amp; hospitalizations: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1E7D6-A9B2-4201-A9EC-3571BC085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has been suggested that decreased ACE2 expression may lower risk of COVID-19 severity and mortality in patients with atopic asthma</a:t>
            </a:r>
          </a:p>
          <a:p>
            <a:endParaRPr lang="en-US" dirty="0"/>
          </a:p>
          <a:p>
            <a:r>
              <a:rPr lang="en-US" dirty="0"/>
              <a:t>Th2 immune response in patients with asthma may counter the inflammation induced by COVID-19</a:t>
            </a:r>
          </a:p>
          <a:p>
            <a:r>
              <a:rPr lang="en-US" dirty="0"/>
              <a:t>Inhaled corticosteroids such as Budesonide or </a:t>
            </a:r>
            <a:r>
              <a:rPr lang="en-US" dirty="0" err="1"/>
              <a:t>Ciclesonide</a:t>
            </a:r>
            <a:r>
              <a:rPr lang="en-US" dirty="0"/>
              <a:t> may reduce the risk of infection or of developing symptoms leading to diagnosis    </a:t>
            </a:r>
          </a:p>
        </p:txBody>
      </p:sp>
    </p:spTree>
    <p:extLst>
      <p:ext uri="{BB962C8B-B14F-4D97-AF65-F5344CB8AC3E}">
        <p14:creationId xmlns:p14="http://schemas.microsoft.com/office/powerpoint/2010/main" val="245313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1930"/>
    </mc:Choice>
    <mc:Fallback xmlns="">
      <p:transition spd="slow" advTm="20193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D2A4B-1F3B-4470-8001-946F8D3A1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Inhaled </a:t>
            </a:r>
            <a:r>
              <a:rPr lang="en-US" b="1" cap="none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Corticosteroides</a:t>
            </a:r>
            <a:r>
              <a:rPr lang="en-US" b="1" cap="non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COVID-19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87239-29A7-431F-8E68-E12F32FE3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8708421" cy="345061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vitro studies have shown that ICS reduce the replication of SARS-COV-2 in airway epithelial cells.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--------------------------------------------------------</a:t>
            </a:r>
          </a:p>
          <a:p>
            <a:pPr marL="0" indent="0">
              <a:buNone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Mastuyama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S, et al. The inhaled steroid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Ciclesonide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blocks SARS-COV-2 RNA replication by targeting the viral replication- transcription complex in cultural cells. Journal of Virology 2020: JVI. 01648-20</a:t>
            </a:r>
          </a:p>
        </p:txBody>
      </p:sp>
    </p:spTree>
    <p:extLst>
      <p:ext uri="{BB962C8B-B14F-4D97-AF65-F5344CB8AC3E}">
        <p14:creationId xmlns:p14="http://schemas.microsoft.com/office/powerpoint/2010/main" val="60418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058"/>
    </mc:Choice>
    <mc:Fallback xmlns="">
      <p:transition spd="slow" advTm="74058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E311F-D602-464C-A43B-0D4C1BF42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0102D-A706-4037-AA00-71EBB5019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ICS might downregulates of expression of AEC2 and trans-membrane protease serine(TMPRSS2) genes which are critical for viral cell entry. 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  --------------------------------------------------------------------</a:t>
            </a:r>
          </a:p>
          <a:p>
            <a:pPr marL="0" indent="0">
              <a:buNone/>
            </a:pPr>
            <a:r>
              <a:rPr lang="en-US" sz="1800" dirty="0"/>
              <a:t>Peters MC, et al. </a:t>
            </a:r>
            <a:r>
              <a:rPr lang="en-US" dirty="0"/>
              <a:t>Covid-19 related genes in sputum cells in Asthma. Relationship to demographic features and corticosteroids</a:t>
            </a:r>
            <a:r>
              <a:rPr lang="en-US" sz="2400" dirty="0"/>
              <a:t>. </a:t>
            </a:r>
            <a:r>
              <a:rPr lang="en-US" sz="1600" dirty="0"/>
              <a:t>Am J Respir Critic Care. Med 2020; 202(1): 83-90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4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852"/>
    </mc:Choice>
    <mc:Fallback xmlns="">
      <p:transition spd="slow" advTm="86852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2F27D-9569-45FF-81A8-16C426BB6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37AE0-6C57-4D69-8C3C-FE3A97AA6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Preprint article in </a:t>
            </a:r>
            <a:r>
              <a:rPr lang="en-US" dirty="0" err="1"/>
              <a:t>MedRxiv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Inhaled Budesonide in the treatment of early COVID-19 illness:  A randomized trial. 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Sanjay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Ramakrishan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al, </a:t>
            </a: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conducted a randomized, open label trial of inhale budesonide compared to usual care in adults within 7 days of the onset of mild COVID-19 symptoms 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876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912"/>
    </mc:Choice>
    <mc:Fallback xmlns="">
      <p:transition spd="slow" advTm="62912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43912-E6BD-4950-8B6D-DAC26C43E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76BBF-5A79-4F08-970C-14620B729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423" y="1853754"/>
            <a:ext cx="9603275" cy="419972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146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patients underwent randomization and Budesonide dry powder inhaler ( Pulmicort) was given at a dose of 800µg twice a day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recovery was one day shorter in the budesonide arm ( median of 7 days versus of 8 days in control group P= 0.007)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Proportion of days with fever and proportion of participants with at least 1 day of fever was lower in budesonide arm.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Fewer patients with budesonide had persistent symptoms at day 14 and day 28 compared to participants receiving usual care.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966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6210"/>
    </mc:Choice>
    <mc:Fallback xmlns="">
      <p:transition spd="slow" advTm="186210"/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390</TotalTime>
  <Words>939</Words>
  <Application>Microsoft Office PowerPoint</Application>
  <PresentationFormat>Widescreen</PresentationFormat>
  <Paragraphs>88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Gill Sans MT</vt:lpstr>
      <vt:lpstr>Times New Roman</vt:lpstr>
      <vt:lpstr>Gallery</vt:lpstr>
      <vt:lpstr>COVID-19 and Asthma</vt:lpstr>
      <vt:lpstr>Impact of Asthma on COVID-19</vt:lpstr>
      <vt:lpstr>PowerPoint Presentation</vt:lpstr>
      <vt:lpstr>American Journal of Respiratory and Critical Care Medicine  Asthma in adult patients with COVID-19: Prevalence and risk of severe disease</vt:lpstr>
      <vt:lpstr>Possible mechanisms of reduced asthma attacks &amp; hospitalizations:</vt:lpstr>
      <vt:lpstr>Inhaled Corticosteroides in COVID-19</vt:lpstr>
      <vt:lpstr>PowerPoint Presentation</vt:lpstr>
      <vt:lpstr>PowerPoint Presentation</vt:lpstr>
      <vt:lpstr>PowerPoint Presentation</vt:lpstr>
      <vt:lpstr>Impact of COVID-19 pandemic on Asthma</vt:lpstr>
      <vt:lpstr>A pre-print article in medrxiv:  Childhood asthma outcomes during the COVID-19 pandemic: finding from multi-national cohort.  Nikolaos G.P et al,  </vt:lpstr>
      <vt:lpstr> Results:  </vt:lpstr>
      <vt:lpstr>Annals of the American Thorasic Society, December  3, 2020  Impact of the COVID-19 pandemic on pediatric emergency department utilization for asthma. </vt:lpstr>
      <vt:lpstr> Probable reasons</vt:lpstr>
      <vt:lpstr>Asthma treatment in a patient with covid-19</vt:lpstr>
      <vt:lpstr>Nebulizer</vt:lpstr>
      <vt:lpstr>Nebulizer,…..</vt:lpstr>
      <vt:lpstr>Nebulizer,…..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and Asthma</dc:title>
  <dc:creator>naseh sigari</dc:creator>
  <cp:lastModifiedBy>naseh sigari</cp:lastModifiedBy>
  <cp:revision>41</cp:revision>
  <dcterms:created xsi:type="dcterms:W3CDTF">2021-02-18T17:04:02Z</dcterms:created>
  <dcterms:modified xsi:type="dcterms:W3CDTF">2021-02-19T19:29:44Z</dcterms:modified>
</cp:coreProperties>
</file>