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7" r:id="rId3"/>
    <p:sldId id="257" r:id="rId4"/>
    <p:sldId id="270" r:id="rId5"/>
    <p:sldId id="281" r:id="rId6"/>
    <p:sldId id="286" r:id="rId7"/>
    <p:sldId id="268" r:id="rId8"/>
    <p:sldId id="282" r:id="rId9"/>
    <p:sldId id="260" r:id="rId10"/>
    <p:sldId id="269" r:id="rId11"/>
    <p:sldId id="259" r:id="rId12"/>
    <p:sldId id="271" r:id="rId13"/>
    <p:sldId id="283" r:id="rId14"/>
    <p:sldId id="284" r:id="rId15"/>
    <p:sldId id="273" r:id="rId16"/>
    <p:sldId id="285" r:id="rId17"/>
    <p:sldId id="289" r:id="rId18"/>
    <p:sldId id="261" r:id="rId19"/>
    <p:sldId id="26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48" autoAdjust="0"/>
    <p:restoredTop sz="94660"/>
  </p:normalViewPr>
  <p:slideViewPr>
    <p:cSldViewPr snapToGrid="0">
      <p:cViewPr>
        <p:scale>
          <a:sx n="84" d="100"/>
          <a:sy n="84" d="100"/>
        </p:scale>
        <p:origin x="494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8F63E-B966-4FAC-8311-C4AB32F8E9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55B3EC-DE28-43DB-9AB8-61F33CB12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38391-DA56-421D-A744-42377ED3C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FB39-1053-4918-9AEF-A6165F68F7BC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B0CC5-3A31-4982-A1ED-A446000B3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3B591-7A1F-4715-9655-A94B1D226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8F89-7963-4605-9621-EABCEBE51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46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EF477-8413-42F0-8A76-9DDFFDA62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2CB2FC-1EB3-473C-A514-A9934D2981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5BD34-25D4-408F-A746-B80174E0D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FB39-1053-4918-9AEF-A6165F68F7BC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9762A-D4B1-43BA-9156-86242250B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7ADDD-DD35-47B4-AE9F-5FF5EC961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8F89-7963-4605-9621-EABCEBE51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5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7275D9-6F3B-4455-B54F-C28A6C6E81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1CAA11-DD66-448E-B8DA-953CBE52B4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315DA-4B79-49F0-9673-CBF2DDF3F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FB39-1053-4918-9AEF-A6165F68F7BC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A7B83-3BB6-46C5-8796-63722CF90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FAD24-368C-4C9D-859A-23DE8C385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8F89-7963-4605-9621-EABCEBE51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50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E927F-7ABF-4763-95A4-47C867285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F4C89-B29E-48E8-9EAE-2679E3256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AD556-7F8E-4148-8178-9B6040B00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FB39-1053-4918-9AEF-A6165F68F7BC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81747-BEE2-4F2D-8B70-96473D88D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9B356-C9D9-4892-90AA-4B725B28F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8F89-7963-4605-9621-EABCEBE51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76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3F658-4430-499A-89DC-7B9EB0324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AF0862-D234-4CE1-9DE4-E8A321BCB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47D54-5218-4373-B240-FFF56CFA1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FB39-1053-4918-9AEF-A6165F68F7BC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17E57-C7C6-43F9-A9BD-8F3D6479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94CBC-5271-4AD9-95DF-7A403F292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8F89-7963-4605-9621-EABCEBE51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3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DE8F4-46FC-497B-A6C6-34839A7D2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431EF-79B8-47FA-8837-5B20D3DF6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E1212C-7C00-44BD-B010-6A934C4F5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DDD51B-CEDA-4F78-99DD-BF584DE05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FB39-1053-4918-9AEF-A6165F68F7BC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D5F65-FD34-4DDD-B236-19D260F5C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EA68E-84BE-4122-B1A5-9D95B5E84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8F89-7963-4605-9621-EABCEBE51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9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25854-EF72-4D0E-AC9F-22608A647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4D0387-91A5-4EBA-9770-68E720B10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FC5294-2A5D-4DB4-BDA6-35C26E3E4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6D7E8C-CCF7-4F2B-AE3D-9AA2E92805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C7A6F6-B862-48FF-A42D-D7C327F220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000BCF-B028-4414-8C91-6E0D48D15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FB39-1053-4918-9AEF-A6165F68F7BC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057C90-3590-4D6A-98C1-231D21855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2ADD07-68B6-40BC-8E1D-C504CB4F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8F89-7963-4605-9621-EABCEBE51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99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86C43-18DF-4E13-9121-8955659F5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22FCB3-CAEA-4EA1-929C-4408E37A8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FB39-1053-4918-9AEF-A6165F68F7BC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C1A08D-E98F-454C-9EC0-D4F5CCA5E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5277AA-04D6-40F0-AADE-575CF3803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8F89-7963-4605-9621-EABCEBE51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6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599799-DDE4-41EE-B1C5-0E61A4CA1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FB39-1053-4918-9AEF-A6165F68F7BC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92ED1B-6A19-4D0F-8847-6934C48F5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525C1F-A844-4FE2-A804-D69217E6F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8F89-7963-4605-9621-EABCEBE51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97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67428-76AA-4B16-9A6D-090794DBB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6D753-7DD1-4335-83F8-5FD37F93E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EC10E5-115D-4BB0-8283-970AD8E31E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664A8-EA36-417A-A4B7-BB7DE3D4B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FB39-1053-4918-9AEF-A6165F68F7BC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A52233-2865-4E44-9DA2-C4E09929D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AD5CF1-2CD4-4612-A2D7-3B9F3D34D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8F89-7963-4605-9621-EABCEBE51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8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6CE8E-52D3-4D50-B2E2-E3B252449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6E925E-4CFE-4A0D-ABB9-8B404CE6DD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3ADD28-3005-4FCF-9436-968794909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B0580E-02EE-45B5-839F-AABFD275F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FB39-1053-4918-9AEF-A6165F68F7BC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C7CB42-19CB-4179-A073-BE50BD149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576B6-03DE-45EE-AC1C-F12EF4B1B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8F89-7963-4605-9621-EABCEBE51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87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F050CC-3B67-4981-9204-A68C8CE84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37151-6A43-4D66-99E3-C486D2122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B76C9-FAEA-4188-AC38-D5200068C5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1FB39-1053-4918-9AEF-A6165F68F7BC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7C4E0-CAC1-4816-9A8F-C8C2F82EF0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D63C6-ADF8-4101-9C46-164F280F35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78F89-7963-4605-9621-EABCEBE51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9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56E8C-20D0-4EE9-8C60-2AC18EF72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221" y="1980861"/>
            <a:ext cx="10515600" cy="2830836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ASTHMA IN COVID PANDEMIC</a:t>
            </a:r>
            <a:b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KOUROSH MOHAMMDI.MD</a:t>
            </a:r>
            <a:br>
              <a:rPr lang="en-US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ALLERGIST AND CLINICAL IMMUNOLOGIST</a:t>
            </a:r>
          </a:p>
        </p:txBody>
      </p:sp>
    </p:spTree>
    <p:extLst>
      <p:ext uri="{BB962C8B-B14F-4D97-AF65-F5344CB8AC3E}">
        <p14:creationId xmlns:p14="http://schemas.microsoft.com/office/powerpoint/2010/main" val="440564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A8E74-6465-4D46-AE75-B9623ED7B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Asthma And Covid-19 Pandemic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58E05-8EAE-4F5B-95B8-DE1C17C65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What are the implications for asthma management? </a:t>
            </a:r>
          </a:p>
          <a:p>
            <a:pPr marL="0" indent="0">
              <a:buNone/>
            </a:pPr>
            <a:r>
              <a:rPr lang="en-US" dirty="0"/>
              <a:t>      It is important to continue good asthma management with </a:t>
            </a:r>
          </a:p>
          <a:p>
            <a:pPr marL="0" indent="0">
              <a:buNone/>
            </a:pPr>
            <a:r>
              <a:rPr lang="en-US" dirty="0"/>
              <a:t>      strategies to maintain good symptom control, reduce the risk  </a:t>
            </a:r>
          </a:p>
          <a:p>
            <a:pPr marL="0" indent="0">
              <a:buNone/>
            </a:pPr>
            <a:r>
              <a:rPr lang="en-US" dirty="0"/>
              <a:t>      of severe exacerbations and minimize the need for OCS(oral </a:t>
            </a:r>
          </a:p>
          <a:p>
            <a:pPr marL="0" indent="0">
              <a:buNone/>
            </a:pPr>
            <a:r>
              <a:rPr lang="en-US" dirty="0"/>
              <a:t>      corticosteroid)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348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7388F-6369-4C50-B469-EC617911D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Asthma And Covid-19 Pandemic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320D3-643C-40D8-81CE-81D8F35B0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3209"/>
            <a:ext cx="10515600" cy="4351338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  <a:p>
            <a:r>
              <a:rPr lang="en-US" dirty="0"/>
              <a:t>Advise patients to continue taking their prescribed asthma medications, particularly inhaled corticosteroids (ICS)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For patients with severe asthma, continue biologic therapy</a:t>
            </a:r>
          </a:p>
          <a:p>
            <a:pPr marL="0" indent="0">
              <a:buNone/>
            </a:pPr>
            <a:r>
              <a:rPr lang="en-US" dirty="0"/>
              <a:t>    (omalizumab , mepolizumab , </a:t>
            </a:r>
            <a:r>
              <a:rPr lang="en-US" dirty="0" err="1"/>
              <a:t>reslizumab</a:t>
            </a:r>
            <a:r>
              <a:rPr lang="en-US" dirty="0"/>
              <a:t>, </a:t>
            </a:r>
            <a:r>
              <a:rPr lang="en-US" dirty="0" err="1"/>
              <a:t>benralizumab</a:t>
            </a:r>
            <a:r>
              <a:rPr lang="en-US" dirty="0"/>
              <a:t>, </a:t>
            </a:r>
            <a:r>
              <a:rPr lang="en-US" dirty="0" err="1"/>
              <a:t>dupilumab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    or oral corticosteroids if prescribed </a:t>
            </a:r>
          </a:p>
        </p:txBody>
      </p:sp>
    </p:spTree>
    <p:extLst>
      <p:ext uri="{BB962C8B-B14F-4D97-AF65-F5344CB8AC3E}">
        <p14:creationId xmlns:p14="http://schemas.microsoft.com/office/powerpoint/2010/main" val="354797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7388F-6369-4C50-B469-EC617911D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24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Asthma In Covid-19 Pandemic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320D3-643C-40D8-81CE-81D8F35B0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580" y="2485708"/>
            <a:ext cx="10515600" cy="3691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 Take a short course of OCS(oral corticosteroid) when appropriate for  </a:t>
            </a:r>
          </a:p>
          <a:p>
            <a:pPr marL="0" indent="0">
              <a:buNone/>
            </a:pPr>
            <a:r>
              <a:rPr lang="en-US" dirty="0"/>
              <a:t>    severe </a:t>
            </a:r>
            <a:r>
              <a:rPr lang="en-US"/>
              <a:t>asthma  </a:t>
            </a:r>
            <a:r>
              <a:rPr lang="en-US" dirty="0"/>
              <a:t>exacerbations </a:t>
            </a:r>
          </a:p>
          <a:p>
            <a:pPr marL="0" indent="0">
              <a:buNone/>
            </a:pPr>
            <a:r>
              <a:rPr lang="en-US" dirty="0"/>
              <a:t>• Avoid nebulizers where possible, to reduce the risk of spreading virus  </a:t>
            </a:r>
          </a:p>
          <a:p>
            <a:pPr marL="0" indent="0">
              <a:buNone/>
            </a:pPr>
            <a:r>
              <a:rPr lang="en-US" dirty="0"/>
              <a:t>• Pressurized metered dose inhaler via a spacer is preferred except for </a:t>
            </a:r>
          </a:p>
          <a:p>
            <a:pPr marL="0" indent="0">
              <a:buNone/>
            </a:pPr>
            <a:r>
              <a:rPr lang="en-US" dirty="0"/>
              <a:t>     life-threatening exacerbations </a:t>
            </a:r>
          </a:p>
          <a:p>
            <a:pPr marL="0" indent="0">
              <a:buNone/>
            </a:pPr>
            <a:r>
              <a:rPr lang="en-US" dirty="0"/>
              <a:t>• Add a mouthpiece or mask to the spacer if required</a:t>
            </a:r>
          </a:p>
        </p:txBody>
      </p:sp>
    </p:spTree>
    <p:extLst>
      <p:ext uri="{BB962C8B-B14F-4D97-AF65-F5344CB8AC3E}">
        <p14:creationId xmlns:p14="http://schemas.microsoft.com/office/powerpoint/2010/main" val="1545207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7388F-6369-4C50-B469-EC617911D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Asthma And Covid-19 Pandemic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320D3-643C-40D8-81CE-81D8F35B0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3200" dirty="0"/>
              <a:t>• </a:t>
            </a:r>
            <a:r>
              <a:rPr lang="en-US" sz="3200" b="1" dirty="0"/>
              <a:t>Are ICS (Inhaled corticosteroid) protective in COVID-19? </a:t>
            </a:r>
          </a:p>
          <a:p>
            <a:pPr marL="0" indent="0">
              <a:buNone/>
            </a:pPr>
            <a:r>
              <a:rPr lang="en-US" dirty="0"/>
              <a:t>     In one study of hospitalized patients aged ≥50 years with COVID-19,   </a:t>
            </a:r>
          </a:p>
          <a:p>
            <a:pPr marL="0" indent="0">
              <a:buNone/>
            </a:pPr>
            <a:r>
              <a:rPr lang="en-US" dirty="0"/>
              <a:t>     ICS use in those with asthma was associated with lower mortality   </a:t>
            </a:r>
          </a:p>
          <a:p>
            <a:pPr marL="0" indent="0">
              <a:buNone/>
            </a:pPr>
            <a:r>
              <a:rPr lang="en-US" dirty="0"/>
              <a:t>     than in patients without an underlying respiratory condition (Bloom, </a:t>
            </a:r>
          </a:p>
          <a:p>
            <a:pPr marL="0" indent="0">
              <a:buNone/>
            </a:pPr>
            <a:r>
              <a:rPr lang="en-US" dirty="0"/>
              <a:t>     Lancet RM 2021) </a:t>
            </a:r>
          </a:p>
        </p:txBody>
      </p:sp>
    </p:spTree>
    <p:extLst>
      <p:ext uri="{BB962C8B-B14F-4D97-AF65-F5344CB8AC3E}">
        <p14:creationId xmlns:p14="http://schemas.microsoft.com/office/powerpoint/2010/main" val="2214830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EA25D-0CAF-4975-A4A9-98C32D8AB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540" y="6810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Asthma In Covid-19 Pandemic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6DAFA-A9DC-4898-AE93-8155C4723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If aerosol-generating procedures are needed such as Nebulization, </a:t>
            </a:r>
          </a:p>
          <a:p>
            <a:pPr marL="0" indent="0">
              <a:buNone/>
            </a:pPr>
            <a:r>
              <a:rPr lang="en-US" dirty="0"/>
              <a:t>   oxygen therapy (including nasal prongs), sputum induction, manual   </a:t>
            </a:r>
          </a:p>
          <a:p>
            <a:pPr marL="0" indent="0">
              <a:buNone/>
            </a:pPr>
            <a:r>
              <a:rPr lang="en-US" dirty="0"/>
              <a:t>    ventilation, non-invasive ventilation and intubation , Follow local  </a:t>
            </a:r>
          </a:p>
          <a:p>
            <a:pPr marL="0" indent="0">
              <a:buNone/>
            </a:pPr>
            <a:r>
              <a:rPr lang="en-US" dirty="0"/>
              <a:t>    health advice about hygiene strategies and use of personal  </a:t>
            </a:r>
          </a:p>
          <a:p>
            <a:pPr marL="0" indent="0">
              <a:buNone/>
            </a:pPr>
            <a:r>
              <a:rPr lang="en-US" dirty="0"/>
              <a:t>    protective equipment,  </a:t>
            </a:r>
          </a:p>
        </p:txBody>
      </p:sp>
    </p:spTree>
    <p:extLst>
      <p:ext uri="{BB962C8B-B14F-4D97-AF65-F5344CB8AC3E}">
        <p14:creationId xmlns:p14="http://schemas.microsoft.com/office/powerpoint/2010/main" val="2251324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B6436-D5AF-4BC2-A811-D780F825C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468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Asthma In Covid-19 Pandemic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1B1B8-698C-49F8-BF0B-A5358BA16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Have COVID-19 vaccines been studied in people with asthma? 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>
                <a:solidFill>
                  <a:srgbClr val="FF0000"/>
                </a:solidFill>
              </a:rPr>
              <a:t>(Yes). </a:t>
            </a:r>
            <a:r>
              <a:rPr lang="en-US" dirty="0"/>
              <a:t>Many types of COVID-19 vaccines have been studied and are </a:t>
            </a:r>
          </a:p>
          <a:p>
            <a:pPr marL="0" indent="0">
              <a:buNone/>
            </a:pPr>
            <a:r>
              <a:rPr lang="en-US" dirty="0"/>
              <a:t>        being used worldwide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Are COVID-19 vaccines safe in people with allergies? </a:t>
            </a:r>
          </a:p>
          <a:p>
            <a:pPr marL="0" indent="0">
              <a:buNone/>
            </a:pPr>
            <a:r>
              <a:rPr lang="en-US" dirty="0"/>
              <a:t>       In general, allergic reactions to vaccines are rare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7914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B6436-D5AF-4BC2-A811-D780F825C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00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Asthma In Covid-19 Pandemic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1B1B8-698C-49F8-BF0B-A5358BA16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80" y="2221865"/>
            <a:ext cx="10515600" cy="37598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 The Pfizer/</a:t>
            </a:r>
            <a:r>
              <a:rPr lang="en-US" dirty="0" err="1"/>
              <a:t>BioNTech</a:t>
            </a:r>
            <a:r>
              <a:rPr lang="en-US" dirty="0"/>
              <a:t> and </a:t>
            </a:r>
            <a:r>
              <a:rPr lang="en-US" dirty="0" err="1"/>
              <a:t>Moderna</a:t>
            </a:r>
            <a:r>
              <a:rPr lang="en-US" dirty="0"/>
              <a:t> COVID-19 vaccines should be   </a:t>
            </a:r>
          </a:p>
          <a:p>
            <a:pPr marL="0" indent="0">
              <a:buNone/>
            </a:pPr>
            <a:r>
              <a:rPr lang="en-US" dirty="0"/>
              <a:t>     administered in a healthcare setting where anaphylaxis can be </a:t>
            </a:r>
          </a:p>
          <a:p>
            <a:pPr marL="0" indent="0">
              <a:buNone/>
            </a:pPr>
            <a:r>
              <a:rPr lang="en-US" dirty="0"/>
              <a:t>     treated if it occurs </a:t>
            </a:r>
          </a:p>
          <a:p>
            <a:r>
              <a:rPr lang="en-US" dirty="0"/>
              <a:t> These vaccines should not be administered to patients with a history   </a:t>
            </a:r>
          </a:p>
          <a:p>
            <a:pPr marL="0" indent="0">
              <a:buNone/>
            </a:pPr>
            <a:r>
              <a:rPr lang="en-US" dirty="0"/>
              <a:t>     of severe allergic reaction to </a:t>
            </a:r>
            <a:r>
              <a:rPr lang="en-US" dirty="0">
                <a:solidFill>
                  <a:srgbClr val="FF0000"/>
                </a:solidFill>
              </a:rPr>
              <a:t>POLYETHYLEN GLYCOL  </a:t>
            </a:r>
            <a:r>
              <a:rPr lang="en-US" dirty="0"/>
              <a:t>(Inactive ingredient</a:t>
            </a:r>
          </a:p>
          <a:p>
            <a:pPr marL="0" indent="0">
              <a:buNone/>
            </a:pPr>
            <a:r>
              <a:rPr lang="en-US" dirty="0"/>
              <a:t>     in pharmaceutical industry as a solvent ,plasticizer ,surfactant , ointment,</a:t>
            </a:r>
          </a:p>
          <a:p>
            <a:pPr marL="0" indent="0">
              <a:buNone/>
            </a:pPr>
            <a:r>
              <a:rPr lang="en-US" dirty="0"/>
              <a:t>     suppository base , tablet and capsule lubricant) or any other  </a:t>
            </a:r>
          </a:p>
          <a:p>
            <a:pPr marL="0" indent="0">
              <a:buNone/>
            </a:pPr>
            <a:r>
              <a:rPr lang="en-US" dirty="0"/>
              <a:t>     vaccine ingredient. </a:t>
            </a:r>
          </a:p>
        </p:txBody>
      </p:sp>
    </p:spTree>
    <p:extLst>
      <p:ext uri="{BB962C8B-B14F-4D97-AF65-F5344CB8AC3E}">
        <p14:creationId xmlns:p14="http://schemas.microsoft.com/office/powerpoint/2010/main" val="1174784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63ACE-B800-4612-98D0-95EDE70D5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Asthma In Covid-19 Pandemic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73A46-45AF-4D64-BE4E-47D917A97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599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Top medications with </a:t>
            </a:r>
            <a:r>
              <a:rPr lang="en-US" dirty="0">
                <a:solidFill>
                  <a:srgbClr val="FF0000"/>
                </a:solidFill>
              </a:rPr>
              <a:t>POLYETHYLEN GLYCOL </a:t>
            </a:r>
            <a:r>
              <a:rPr lang="en-US" dirty="0"/>
              <a:t>excipient:</a:t>
            </a:r>
          </a:p>
          <a:p>
            <a:pPr marL="0" indent="0">
              <a:buNone/>
            </a:pPr>
            <a:r>
              <a:rPr lang="en-US" dirty="0"/>
              <a:t>    - Acetaminophen tablet</a:t>
            </a:r>
          </a:p>
          <a:p>
            <a:pPr marL="0" indent="0">
              <a:buNone/>
            </a:pPr>
            <a:r>
              <a:rPr lang="en-US" dirty="0"/>
              <a:t>    - Cetirizine tablet</a:t>
            </a:r>
          </a:p>
          <a:p>
            <a:pPr marL="0" indent="0">
              <a:buNone/>
            </a:pPr>
            <a:r>
              <a:rPr lang="en-US" dirty="0"/>
              <a:t>    - Diclofenac tablet</a:t>
            </a:r>
          </a:p>
          <a:p>
            <a:pPr marL="0" indent="0">
              <a:buNone/>
            </a:pPr>
            <a:r>
              <a:rPr lang="en-US" dirty="0"/>
              <a:t>    - Famotidine tablet</a:t>
            </a:r>
          </a:p>
          <a:p>
            <a:pPr marL="0" indent="0">
              <a:buNone/>
            </a:pPr>
            <a:r>
              <a:rPr lang="en-US" dirty="0"/>
              <a:t>    - Ibuprofen tablet</a:t>
            </a:r>
          </a:p>
          <a:p>
            <a:pPr marL="0" indent="0">
              <a:buNone/>
            </a:pPr>
            <a:r>
              <a:rPr lang="en-US" dirty="0"/>
              <a:t>    - Methocarbamol tablet</a:t>
            </a:r>
          </a:p>
          <a:p>
            <a:pPr marL="0" indent="0">
              <a:buNone/>
            </a:pPr>
            <a:r>
              <a:rPr lang="en-US" dirty="0"/>
              <a:t>    - tramadol tablet</a:t>
            </a:r>
          </a:p>
          <a:p>
            <a:pPr marL="0" indent="0">
              <a:buNone/>
            </a:pPr>
            <a:r>
              <a:rPr lang="en-US" dirty="0"/>
              <a:t>    - Diphenhydramine tablet</a:t>
            </a:r>
          </a:p>
          <a:p>
            <a:pPr marL="0" indent="0">
              <a:buNone/>
            </a:pPr>
            <a:r>
              <a:rPr lang="en-US" dirty="0"/>
              <a:t>    - Oxycontin tablet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71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B6436-D5AF-4BC2-A811-D780F825C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722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Asthma In Covid-19 Pandemic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1B1B8-698C-49F8-BF0B-A5358BA16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6605"/>
            <a:ext cx="10515600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Usual vaccine precautions apply, for example:  Ask if the patient has a history of allergy to any components of the vaccine </a:t>
            </a:r>
          </a:p>
          <a:p>
            <a:r>
              <a:rPr lang="en-US" dirty="0"/>
              <a:t> If the patient has a fever or another infection, delay vaccination until they are well n At present, based on the risks and benefits, and with the above caution,</a:t>
            </a:r>
          </a:p>
          <a:p>
            <a:r>
              <a:rPr lang="en-US" dirty="0"/>
              <a:t> GINA recommends COVID-19 vaccination for people with asthma </a:t>
            </a:r>
          </a:p>
        </p:txBody>
      </p:sp>
    </p:spTree>
    <p:extLst>
      <p:ext uri="{BB962C8B-B14F-4D97-AF65-F5344CB8AC3E}">
        <p14:creationId xmlns:p14="http://schemas.microsoft.com/office/powerpoint/2010/main" val="1508190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E3677-9C64-4DAE-9641-2EE140BA8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0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Asthma In Covid-19 Pandemic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EF61E-E9D4-476C-BB42-29C6D3547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0888"/>
            <a:ext cx="10515600" cy="4217035"/>
          </a:xfrm>
        </p:spPr>
        <p:txBody>
          <a:bodyPr>
            <a:normAutofit/>
          </a:bodyPr>
          <a:lstStyle/>
          <a:p>
            <a:r>
              <a:rPr lang="en-US" dirty="0"/>
              <a:t>The biologic therapy and COVID-19 vaccine should not be given on   </a:t>
            </a:r>
          </a:p>
          <a:p>
            <a:pPr marL="0" indent="0">
              <a:buNone/>
            </a:pPr>
            <a:r>
              <a:rPr lang="en-US" dirty="0"/>
              <a:t>     the same day, so that adverse effects of either can be more </a:t>
            </a:r>
          </a:p>
          <a:p>
            <a:pPr marL="0" indent="0">
              <a:buNone/>
            </a:pPr>
            <a:r>
              <a:rPr lang="en-US" dirty="0"/>
              <a:t>     easily distinguished  After COVID-19 vaccination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  Remind people with asthma to have an annual influenza vaccination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A gap of 14 days between COVID-19 vaccination and influenza vaccination is recommended by CDC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137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22FE7-A486-408E-A716-0343C01DD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Asthma And Covid-19 Pandemic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2B73B-8613-4D2F-9CF3-2A2AD3F08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Covid-19 vs Asthma differential diagnosis(DDX) in coughing pts: </a:t>
            </a:r>
          </a:p>
          <a:p>
            <a:pPr marL="0" indent="0">
              <a:buNone/>
            </a:pPr>
            <a:r>
              <a:rPr lang="en-US" dirty="0"/>
              <a:t>    - Sign and symptoms  in favor of covid-19:</a:t>
            </a:r>
          </a:p>
          <a:p>
            <a:pPr marL="0" indent="0">
              <a:buNone/>
            </a:pPr>
            <a:r>
              <a:rPr lang="en-US" dirty="0"/>
              <a:t>       - Fever , chills, severe weakness or severe headache in last 14 days</a:t>
            </a:r>
          </a:p>
          <a:p>
            <a:pPr marL="0" indent="0">
              <a:buNone/>
            </a:pPr>
            <a:r>
              <a:rPr lang="en-US" dirty="0"/>
              <a:t>       - Negative past history for allergy or asthma diagnosis</a:t>
            </a:r>
          </a:p>
          <a:p>
            <a:pPr marL="0" indent="0">
              <a:buNone/>
            </a:pPr>
            <a:r>
              <a:rPr lang="en-US" dirty="0"/>
              <a:t>       - Decreased O2 Sat without respiratory distress or wheezing </a:t>
            </a:r>
          </a:p>
          <a:p>
            <a:pPr marL="0" indent="0">
              <a:buNone/>
            </a:pPr>
            <a:r>
              <a:rPr lang="en-US" dirty="0"/>
              <a:t>          (specially O2 Sat lower than 90%)</a:t>
            </a:r>
          </a:p>
          <a:p>
            <a:r>
              <a:rPr lang="en-US" dirty="0"/>
              <a:t> Asthma exacerbation rate due to </a:t>
            </a:r>
            <a:r>
              <a:rPr lang="en-US" dirty="0" err="1"/>
              <a:t>Covid</a:t>
            </a:r>
            <a:r>
              <a:rPr lang="en-US" dirty="0"/>
              <a:t>- 19, is lesser than other</a:t>
            </a:r>
          </a:p>
          <a:p>
            <a:pPr marL="0" indent="0">
              <a:buNone/>
            </a:pPr>
            <a:r>
              <a:rPr lang="en-US" dirty="0"/>
              <a:t>      respiratory viruses in all age groups  </a:t>
            </a:r>
          </a:p>
        </p:txBody>
      </p:sp>
    </p:spTree>
    <p:extLst>
      <p:ext uri="{BB962C8B-B14F-4D97-AF65-F5344CB8AC3E}">
        <p14:creationId xmlns:p14="http://schemas.microsoft.com/office/powerpoint/2010/main" val="3820943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A8E74-6465-4D46-AE75-B9623ED7B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Asthma And Covid-19 Pandemic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58E05-8EAE-4F5B-95B8-DE1C17C65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049" y="1825625"/>
            <a:ext cx="10776751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 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dirty="0"/>
              <a:t>• </a:t>
            </a:r>
            <a:r>
              <a:rPr lang="en-US" b="1" dirty="0"/>
              <a:t>Are people with asthma at increased risk of COVID-19? </a:t>
            </a:r>
          </a:p>
          <a:p>
            <a:pPr marL="0" indent="0">
              <a:buNone/>
            </a:pPr>
            <a:r>
              <a:rPr lang="en-US" sz="4400" dirty="0"/>
              <a:t>   </a:t>
            </a:r>
            <a:r>
              <a:rPr lang="en-US" sz="3200" b="1" dirty="0">
                <a:solidFill>
                  <a:srgbClr val="FF0000"/>
                </a:solidFill>
              </a:rPr>
              <a:t>(NO).</a:t>
            </a:r>
            <a:r>
              <a:rPr lang="en-US" sz="3200" dirty="0"/>
              <a:t>Not only p</a:t>
            </a:r>
            <a:r>
              <a:rPr lang="en-US" dirty="0"/>
              <a:t>eople with asthma do not be at increased risk of </a:t>
            </a:r>
          </a:p>
          <a:p>
            <a:pPr marL="0" indent="0">
              <a:buNone/>
            </a:pPr>
            <a:r>
              <a:rPr lang="en-US" dirty="0"/>
              <a:t>       acquiring COVID-19, but also may have lower risk than  general population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>
                <a:solidFill>
                  <a:srgbClr val="FF0000"/>
                </a:solidFill>
              </a:rPr>
              <a:t>(Due to lower ACE-2 receptors in inflamed airways in asthmatics)</a:t>
            </a:r>
          </a:p>
          <a:p>
            <a:pPr marL="0" indent="0">
              <a:buNone/>
            </a:pPr>
            <a:r>
              <a:rPr lang="en-US" dirty="0"/>
              <a:t>     - Asthma prevalence in those hospitalized with COVID-19 ranging from </a:t>
            </a:r>
          </a:p>
          <a:p>
            <a:pPr marL="0" indent="0">
              <a:buNone/>
            </a:pPr>
            <a:r>
              <a:rPr lang="en-US" dirty="0"/>
              <a:t>       0.3% to 17.9% (median 8.6%)</a:t>
            </a:r>
          </a:p>
          <a:p>
            <a:pPr marL="0" indent="0">
              <a:buNone/>
            </a:pPr>
            <a:r>
              <a:rPr lang="en-US" dirty="0"/>
              <a:t>     - Neither of two reviews in pediatric populations  concluded that </a:t>
            </a:r>
          </a:p>
          <a:p>
            <a:pPr marL="0" indent="0">
              <a:buNone/>
            </a:pPr>
            <a:r>
              <a:rPr lang="en-US" dirty="0"/>
              <a:t>       children with asthma were at increased risk from COVID-19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278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A8E74-6465-4D46-AE75-B9623ED7B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70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Asthma And Covid-19 Pandemic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58E05-8EAE-4F5B-95B8-DE1C17C65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746" y="2313891"/>
            <a:ext cx="10515600" cy="3531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 Have there been more asthma exacerbations during the pandemic?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0000"/>
                </a:solidFill>
              </a:rPr>
              <a:t>    </a:t>
            </a:r>
            <a:r>
              <a:rPr lang="en-US" sz="3200" b="1" dirty="0">
                <a:solidFill>
                  <a:srgbClr val="FF0000"/>
                </a:solidFill>
              </a:rPr>
              <a:t>(NO). </a:t>
            </a:r>
            <a:r>
              <a:rPr lang="en-US" dirty="0"/>
              <a:t>In 2020, many countries saw a reduction in asthma </a:t>
            </a:r>
          </a:p>
          <a:p>
            <a:pPr marL="0" indent="0">
              <a:buNone/>
            </a:pPr>
            <a:r>
              <a:rPr lang="en-US" dirty="0"/>
              <a:t>                exacerbation and influenza-related illness </a:t>
            </a:r>
          </a:p>
          <a:p>
            <a:pPr marL="0" indent="0" algn="ctr">
              <a:buNone/>
            </a:pPr>
            <a:r>
              <a:rPr lang="en-US" dirty="0"/>
              <a:t>  (The reasons are not precisely known, but may be due to </a:t>
            </a:r>
          </a:p>
          <a:p>
            <a:pPr marL="0" indent="0" algn="ctr">
              <a:buNone/>
            </a:pPr>
            <a:r>
              <a:rPr lang="en-US" dirty="0"/>
              <a:t> handwashing, masks and social/physical distancing )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971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50990-F93E-40B7-93EE-519A6F9F7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Asthma And Covid-19 Pandemic</a:t>
            </a:r>
            <a:endParaRPr lang="en-US" sz="54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F8F42-1B03-453C-B5F2-DD2BF537B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 </a:t>
            </a:r>
            <a:r>
              <a:rPr lang="en-US" dirty="0"/>
              <a:t>• </a:t>
            </a:r>
            <a:r>
              <a:rPr lang="en-US" b="1" dirty="0"/>
              <a:t>Are people with asthma at increased risk of severe COVID-19? 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    (NO).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The s</a:t>
            </a:r>
            <a:r>
              <a:rPr lang="en-US" dirty="0"/>
              <a:t>ystematic reviews have not shown an increased risk </a:t>
            </a:r>
          </a:p>
          <a:p>
            <a:pPr marL="0" indent="0">
              <a:buNone/>
            </a:pPr>
            <a:r>
              <a:rPr lang="en-US" dirty="0"/>
              <a:t>        of severe COVID-19 in people with well-controlled, mild to   </a:t>
            </a:r>
          </a:p>
          <a:p>
            <a:pPr marL="0" indent="0">
              <a:buNone/>
            </a:pPr>
            <a:r>
              <a:rPr lang="en-US" dirty="0"/>
              <a:t>        moderate asthma  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201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50990-F93E-40B7-93EE-519A6F9F7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Asthma And Covid-19 Pandemic</a:t>
            </a:r>
            <a:endParaRPr lang="en-US" sz="54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F8F42-1B03-453C-B5F2-DD2BF537B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 </a:t>
            </a:r>
            <a:r>
              <a:rPr lang="en-US" dirty="0"/>
              <a:t>• </a:t>
            </a:r>
            <a:r>
              <a:rPr lang="en-US" b="1" dirty="0"/>
              <a:t>Are people with asthma at increased risk of severe COVID-19? 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    </a:t>
            </a:r>
            <a:r>
              <a:rPr lang="en-US" b="1" dirty="0">
                <a:solidFill>
                  <a:srgbClr val="FF0000"/>
                </a:solidFill>
              </a:rPr>
              <a:t>(YES).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The s</a:t>
            </a:r>
            <a:r>
              <a:rPr lang="en-US" dirty="0"/>
              <a:t>ystematic reviews have shown an increased risk </a:t>
            </a:r>
          </a:p>
          <a:p>
            <a:pPr marL="0" indent="0">
              <a:buNone/>
            </a:pPr>
            <a:r>
              <a:rPr lang="en-US" dirty="0"/>
              <a:t>        of severe COVID-19 in people with un-controlled, moderate </a:t>
            </a:r>
          </a:p>
          <a:p>
            <a:pPr marL="0" indent="0">
              <a:buNone/>
            </a:pPr>
            <a:r>
              <a:rPr lang="en-US" dirty="0"/>
              <a:t>        to severe asthma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people with comorbid COPD and people with non-allergic  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    (compared to allergic) asthma appear more vulnerable to worse outcomes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051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A8E74-6465-4D46-AE75-B9623ED7B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Asthma And Covid-19 Pandemic</a:t>
            </a:r>
            <a:endParaRPr lang="en-US" sz="54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58E05-8EAE-4F5B-95B8-DE1C17C65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Are people with asthma at increased risk of COVID-19-related   </a:t>
            </a:r>
          </a:p>
          <a:p>
            <a:pPr marL="0" indent="0">
              <a:buNone/>
            </a:pPr>
            <a:r>
              <a:rPr lang="en-US" b="1" dirty="0"/>
              <a:t>    death? 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    (NO).</a:t>
            </a:r>
            <a:r>
              <a:rPr lang="en-US" dirty="0"/>
              <a:t>Overall , people with well-controlled asthma are not at </a:t>
            </a:r>
          </a:p>
          <a:p>
            <a:pPr marL="0" indent="0">
              <a:buNone/>
            </a:pPr>
            <a:r>
              <a:rPr lang="en-US" dirty="0"/>
              <a:t>                increased risk of COVID-19-related death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088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A8E74-6465-4D46-AE75-B9623ED7B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Asthma And Covid-19 Pandemic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58E05-8EAE-4F5B-95B8-DE1C17C65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3000" dirty="0"/>
              <a:t> </a:t>
            </a:r>
            <a:r>
              <a:rPr lang="en-US" sz="3000" b="1" dirty="0"/>
              <a:t>Are people with asthma at increased risk of COVID-19-related </a:t>
            </a:r>
          </a:p>
          <a:p>
            <a:pPr marL="0" indent="0">
              <a:buNone/>
            </a:pPr>
            <a:r>
              <a:rPr lang="en-US" sz="3000" b="1" dirty="0"/>
              <a:t>    death? </a:t>
            </a:r>
            <a:r>
              <a:rPr lang="en-US" sz="3200" b="1" dirty="0">
                <a:solidFill>
                  <a:srgbClr val="FF0000"/>
                </a:solidFill>
              </a:rPr>
              <a:t>(YES)</a:t>
            </a:r>
          </a:p>
          <a:p>
            <a:pPr marL="0" indent="0">
              <a:buNone/>
            </a:pPr>
            <a:r>
              <a:rPr lang="en-US" dirty="0"/>
              <a:t>   The risk of COVID-19 death was increased in people with</a:t>
            </a:r>
          </a:p>
          <a:p>
            <a:pPr marL="0" indent="0">
              <a:buNone/>
            </a:pPr>
            <a:r>
              <a:rPr lang="en-US" dirty="0"/>
              <a:t>   uncontrolled Severe asthma: </a:t>
            </a:r>
          </a:p>
          <a:p>
            <a:pPr marL="0" indent="0">
              <a:buNone/>
            </a:pPr>
            <a:r>
              <a:rPr lang="en-US" dirty="0"/>
              <a:t>       - Who had recently (last year) needed oral corticosteroids  </a:t>
            </a:r>
          </a:p>
          <a:p>
            <a:pPr marL="0" indent="0">
              <a:buNone/>
            </a:pPr>
            <a:r>
              <a:rPr lang="en-US" dirty="0"/>
              <a:t>          for their asthma control </a:t>
            </a:r>
          </a:p>
          <a:p>
            <a:pPr marL="0" indent="0">
              <a:buNone/>
            </a:pPr>
            <a:r>
              <a:rPr lang="en-US" dirty="0"/>
              <a:t>       - in hospitalized patients with severe asthma attack</a:t>
            </a:r>
          </a:p>
          <a:p>
            <a:pPr marL="0" indent="0" algn="ctr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6808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EA25D-0CAF-4975-A4A9-98C32D8AB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Asthma In Covid-19 Pandemic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6DAFA-A9DC-4898-AE93-8155C4723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2633"/>
            <a:ext cx="10515600" cy="3792660"/>
          </a:xfrm>
        </p:spPr>
        <p:txBody>
          <a:bodyPr>
            <a:normAutofit/>
          </a:bodyPr>
          <a:lstStyle/>
          <a:p>
            <a:r>
              <a:rPr lang="en-US" dirty="0"/>
              <a:t>Avoid spirometry in patients with confirmed or suspected COVID-19, or if community transmission of COVID-19 is occurring in your region </a:t>
            </a:r>
          </a:p>
          <a:p>
            <a:r>
              <a:rPr lang="en-US" dirty="0"/>
              <a:t> Follow aerosol, droplet and contact precautions if spirometry is needed </a:t>
            </a:r>
          </a:p>
          <a:p>
            <a:r>
              <a:rPr lang="en-US" dirty="0"/>
              <a:t> Consider asking patients to monitor PEF at home, if information about lung function is needed , Follow strict infection control procedures</a:t>
            </a:r>
          </a:p>
        </p:txBody>
      </p:sp>
    </p:spTree>
    <p:extLst>
      <p:ext uri="{BB962C8B-B14F-4D97-AF65-F5344CB8AC3E}">
        <p14:creationId xmlns:p14="http://schemas.microsoft.com/office/powerpoint/2010/main" val="2607757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1100</Words>
  <Application>Microsoft Office PowerPoint</Application>
  <PresentationFormat>Widescreen</PresentationFormat>
  <Paragraphs>133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ASTHMA IN COVID PANDEMIC KOUROSH MOHAMMDI.MD ALLERGIST AND CLINICAL IMMUNOLOGIST</vt:lpstr>
      <vt:lpstr>Asthma And Covid-19 Pandemic</vt:lpstr>
      <vt:lpstr>Asthma And Covid-19 Pandemic</vt:lpstr>
      <vt:lpstr>Asthma And Covid-19 Pandemic</vt:lpstr>
      <vt:lpstr>Asthma And Covid-19 Pandemic</vt:lpstr>
      <vt:lpstr>Asthma And Covid-19 Pandemic</vt:lpstr>
      <vt:lpstr>Asthma And Covid-19 Pandemic</vt:lpstr>
      <vt:lpstr>Asthma And Covid-19 Pandemic</vt:lpstr>
      <vt:lpstr>Asthma In Covid-19 Pandemic</vt:lpstr>
      <vt:lpstr>Asthma And Covid-19 Pandemic</vt:lpstr>
      <vt:lpstr> Asthma And Covid-19 Pandemic</vt:lpstr>
      <vt:lpstr>Asthma In Covid-19 Pandemic</vt:lpstr>
      <vt:lpstr>Asthma And Covid-19 Pandemic</vt:lpstr>
      <vt:lpstr>Asthma In Covid-19 Pandemic</vt:lpstr>
      <vt:lpstr>Asthma In Covid-19 Pandemic</vt:lpstr>
      <vt:lpstr>Asthma In Covid-19 Pandemic</vt:lpstr>
      <vt:lpstr>Asthma In Covid-19 Pandemic</vt:lpstr>
      <vt:lpstr>Asthma In Covid-19 Pandemic</vt:lpstr>
      <vt:lpstr>Asthma In Covid-19 Pandemic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Sadaf</dc:creator>
  <cp:lastModifiedBy>Sadaf</cp:lastModifiedBy>
  <cp:revision>49</cp:revision>
  <dcterms:created xsi:type="dcterms:W3CDTF">2021-08-29T03:24:42Z</dcterms:created>
  <dcterms:modified xsi:type="dcterms:W3CDTF">2021-09-10T14:28:37Z</dcterms:modified>
</cp:coreProperties>
</file>