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8" r:id="rId4"/>
    <p:sldId id="265" r:id="rId5"/>
    <p:sldId id="258" r:id="rId6"/>
    <p:sldId id="259" r:id="rId7"/>
    <p:sldId id="260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1" r:id="rId17"/>
    <p:sldId id="262" r:id="rId18"/>
    <p:sldId id="263" r:id="rId19"/>
    <p:sldId id="264" r:id="rId20"/>
    <p:sldId id="266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891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62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5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5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3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0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4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7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2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0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B177D3-CF93-4FF9-B020-1F16202491B6}" type="datetimeFigureOut">
              <a:rPr lang="en-US" smtClean="0"/>
              <a:t>21/05/04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8BC846-B0B0-4891-8941-D859DA64A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2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6FCF-AF87-4D00-A4A4-E60D8547F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858" y="1653437"/>
            <a:ext cx="7070943" cy="1227549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Asthma Triggers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BAEB2-04D3-4D2C-A5B8-823F885D2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3709" y="3429000"/>
            <a:ext cx="6582428" cy="2338197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 by:</a:t>
            </a:r>
            <a:b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Mahdi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Yadollahzadeh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Pulmonologist (MD). Assistant professor.</a:t>
            </a:r>
            <a:b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Internal Medicine, School of medicine, Firoozgar General Hospital, Iran University of Medical Sciences.</a:t>
            </a:r>
          </a:p>
          <a:p>
            <a:pPr lvl="0" algn="ctr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</a:pP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</a:pP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03250E-8CC1-4F3A-AC54-533C93D2F78B}"/>
              </a:ext>
            </a:extLst>
          </p:cNvPr>
          <p:cNvSpPr txBox="1"/>
          <p:nvPr/>
        </p:nvSpPr>
        <p:spPr>
          <a:xfrm>
            <a:off x="4070959" y="5556036"/>
            <a:ext cx="4805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Reference: </a:t>
            </a: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Murray &amp; Nadel’s Textbook of Respiratory Medicine 2016.</a:t>
            </a: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Harrison's Principles of Internal Medicine 2018.</a:t>
            </a: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 for Disease Control &amp; Prevention 2021.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3053BC-1B81-4C1F-A7A5-BBA989E14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137" y="88465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0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139E-A419-4EC7-A67A-67392AB1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131524"/>
            <a:ext cx="7704667" cy="1981200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Physical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F174F-DB2F-4F6C-8727-167A248E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341" y="1990594"/>
            <a:ext cx="7973977" cy="47358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air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hyperventilation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trigger asthma through the same mechanisms as exercise. 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Laughter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also be a trigger.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patients report worsening of asthma in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weather and when the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 changes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asthmatics become worse when exposed to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smells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perfumes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 mechanism of this response is uncertain.</a:t>
            </a:r>
          </a:p>
          <a:p>
            <a:pPr algn="just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9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80EF-1BA0-4DE8-B579-257B5D0F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93946"/>
            <a:ext cx="7704667" cy="19812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Food and Diet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8D0A6-7A13-47AA-8E22-B6335DA88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863" y="1528176"/>
            <a:ext cx="7603298" cy="523587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little evidence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Shellfish and nuts may induce anaphylactic reactions that may include wheezing.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aspirin-induced asthma may benefit from a salicylate-free diet, but these are difficult to maintain.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food additives may trigger asthma.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Metabisulfite, which is used as a food preservative, may trigger asthma through the release of sulfur dioxide gas in the stomach.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Tartrazine, a yellow food-coloring agent, was believed to be a trigger for asthma, but there is little convincing evidence for this.</a:t>
            </a:r>
          </a:p>
        </p:txBody>
      </p:sp>
    </p:spTree>
    <p:extLst>
      <p:ext uri="{BB962C8B-B14F-4D97-AF65-F5344CB8AC3E}">
        <p14:creationId xmlns:p14="http://schemas.microsoft.com/office/powerpoint/2010/main" val="381423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CFBE-0EC4-4469-9B82-DCA38A53A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71" y="0"/>
            <a:ext cx="7704667" cy="19812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Occupational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9B3AB-CA7E-4A9F-BBE9-FAA4C3D04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59" y="914400"/>
            <a:ext cx="7867505" cy="6093911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substances found in the workplace may act as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sensitizing agents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may also act as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asthma symptoms. 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asthma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characteristically associated with symptoms at work with relief on weekends and holidays.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removed from exposure within the first 6 months of symptoms, there is usually complete recovery. More persistent symptoms lead to irreversible airway changes, and, thus, early detection and avoidance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282216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4735-BDA4-4326-BC91-3AFC1025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867" y="0"/>
            <a:ext cx="7704667" cy="19812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Hormones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F0022-14AC-445F-9B1D-D5A083323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352811"/>
            <a:ext cx="7948925" cy="516072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Premenstrual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worsening of asthma, which can occasionally be very severe.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mechanisms are not completely understood, but are related to a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in progesterone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 severe cases may be improved by treatment with high doses of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gonadotropin-releasing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factors.</a:t>
            </a:r>
          </a:p>
          <a:p>
            <a:pPr algn="just"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Thyrotoxicosis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hypothyroidism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both worsen asthma, although the mechanisms are uncertain.</a:t>
            </a:r>
          </a:p>
          <a:p>
            <a:pPr algn="just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6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81A8-EE7D-4DA6-A401-D6A51FC3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868" y="0"/>
            <a:ext cx="7704667" cy="19812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Gastroesophageal Reflux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D870-15C1-4264-9F96-ED99DBC0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813" y="1981200"/>
            <a:ext cx="7704667" cy="43715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GERD is common in asthmatic patients as it is increased by bronchodilators.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acid reflux might trigger reflex bronchoconstriction, it rarely causes asthma symptoms, and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antireflux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therapy usually fails to reduce asthma symptoms in most patients.</a:t>
            </a:r>
          </a:p>
          <a:p>
            <a:pPr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1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93B9-03B3-4EEC-A056-B79A1D98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7BB4-190E-426E-9D6B-F4573870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127" y="1553227"/>
            <a:ext cx="7704667" cy="488515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asthmatics report worsening of symptoms with stress.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factors can induce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-constriction through cholinergic reflex pathways.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Paradoxically, very severe stress such as bereavement usually does not worsen, and may even improve, asthma symptoms.</a:t>
            </a:r>
          </a:p>
        </p:txBody>
      </p:sp>
    </p:spTree>
    <p:extLst>
      <p:ext uri="{BB962C8B-B14F-4D97-AF65-F5344CB8AC3E}">
        <p14:creationId xmlns:p14="http://schemas.microsoft.com/office/powerpoint/2010/main" val="3992590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139A1-DD9E-4001-9BA2-CA7973C7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235" y="144050"/>
            <a:ext cx="7704667" cy="19812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Pests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(e.g., cockroaches, mice)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B54D-50EB-4930-B614-5108B18A9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141" y="1929008"/>
            <a:ext cx="8354859" cy="45344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Cockroaches and other pests are often found where food is eaten and crumbs are left behind. 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as many water and food sources as you can.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dishes, crumbs, and spills right away.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food in airtight containers.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trash in a closed container.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every 2 to 3 days, vacuum or sweep areas that might attract cockroaches or mice.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counters, sinks, tables, and floors clean and free of clutter.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Seal cracks or openings in cabinets, walls, baseboards, and around plumbing.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pesticide baits and traps in areas away from children and pets, following manufacturers’ instructions.</a:t>
            </a:r>
          </a:p>
          <a:p>
            <a:pPr>
              <a:lnSpc>
                <a:spcPct val="110000"/>
              </a:lnSpc>
            </a:pPr>
            <a:r>
              <a:rPr lang="en-US" sz="1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oid using sprays and foggers as these can cause asthma attacks.</a:t>
            </a:r>
          </a:p>
        </p:txBody>
      </p:sp>
    </p:spTree>
    <p:extLst>
      <p:ext uri="{BB962C8B-B14F-4D97-AF65-F5344CB8AC3E}">
        <p14:creationId xmlns:p14="http://schemas.microsoft.com/office/powerpoint/2010/main" val="2744952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0ECA-4697-436D-88A5-00E02604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283" y="153595"/>
            <a:ext cx="7704667" cy="1409177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0A61-BA55-43CF-9DEB-86CBA03EC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613775"/>
            <a:ext cx="7704667" cy="62442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to find the pet another home. 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can’t or don’t want to find a new home for the pet, decrease your exposure by: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pets out of bedrooms.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 furry pets.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an air cleaner with HEPA filter.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allergen-proof mattress and pillow covers.</a:t>
            </a:r>
          </a:p>
        </p:txBody>
      </p:sp>
    </p:spTree>
    <p:extLst>
      <p:ext uri="{BB962C8B-B14F-4D97-AF65-F5344CB8AC3E}">
        <p14:creationId xmlns:p14="http://schemas.microsoft.com/office/powerpoint/2010/main" val="1073724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BD1E3-1D29-4BD3-8DCE-8E589B4FB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15" y="0"/>
            <a:ext cx="7704667" cy="1553227"/>
          </a:xfrm>
        </p:spPr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Mold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833CB-595A-4788-9004-475DCC906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232" y="1427967"/>
            <a:ext cx="7873768" cy="5029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Damp areas such as kitchens, bathrooms, and basements.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mold exposure in your home: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damp or wet items within 24 to 48 hours to prevent mold growth.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 water leaks, such as leaky plumbing, which let mold grow behind walls and under floors.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absorbent materials, such as ceiling tiles and carpet, if mold is present.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an air conditioner or dehumidifier to maintain low indoor humidity.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humidity levels by hygrometer and keep them as low as you can (&lt; 50%). Humidity levels change over the course of a day, so check the humidity levels more than once a day.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Scrub mold off hard surfaces with detergent and water. Dry completely.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 and clean refrigerator and air conditioner drip pans regularly.</a:t>
            </a: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the bathroom exhaust fan or open the window when showering.</a:t>
            </a:r>
          </a:p>
        </p:txBody>
      </p:sp>
    </p:spTree>
    <p:extLst>
      <p:ext uri="{BB962C8B-B14F-4D97-AF65-F5344CB8AC3E}">
        <p14:creationId xmlns:p14="http://schemas.microsoft.com/office/powerpoint/2010/main" val="3231144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E81CF-21E4-4B31-9D7A-BDE776E5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0"/>
            <a:ext cx="8161867" cy="1678488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Cleaning &amp; Disinfection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3B5E9-67DC-4B6C-BF7E-A41FD644E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315233"/>
            <a:ext cx="8161867" cy="554276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disinfectant can trigger an asthma attack.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away when cleaners or disinfectants are being used and right after their use. 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overuse of products. 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safer products. 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soap and water or cleaners certified.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visibly dirty surfaces before disinfecting.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mix disinfectant products.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products for disinfecting that are less likely to cause an asthma attack, such as products with hydrogen peroxide (no stronger than 3%) or ethanol (ethyl alcohol). Ensure that products do not contain other chemicals such peroxyacetic acid or peracetic acid.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using bleach (sodium hypochlorite) or ammonium compounds in enclosed spaces and limit their use.</a:t>
            </a:r>
          </a:p>
          <a:p>
            <a:pPr algn="just"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products with fragrances. </a:t>
            </a:r>
          </a:p>
        </p:txBody>
      </p:sp>
    </p:spTree>
    <p:extLst>
      <p:ext uri="{BB962C8B-B14F-4D97-AF65-F5344CB8AC3E}">
        <p14:creationId xmlns:p14="http://schemas.microsoft.com/office/powerpoint/2010/main" val="258477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E2C0-9649-4CC5-90A6-D85D9CCC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What is Triggers: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9E3B-4607-4A92-9529-8B218CD6C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136" y="2141951"/>
            <a:ext cx="7823664" cy="37075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asthma,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asthma attack can happen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you are exposed to “asthma triggers.”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triggers can be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different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those of someone else with asthma. </a:t>
            </a:r>
          </a:p>
          <a:p>
            <a:pPr>
              <a:lnSpc>
                <a:spcPct val="150000"/>
              </a:lnSpc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triggers and learn how to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them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182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C666-6F84-436A-9E6F-DC6E8E85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0"/>
            <a:ext cx="8161867" cy="1981200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Cleaning &amp; Disinfection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FC4B3B-56A7-4E2C-8C8A-CF3A4259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85" y="1390390"/>
            <a:ext cx="7985973" cy="54550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there is enough air flow (ventilation).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high efficiency filter (MERV 13 or higher) with your heating and cooling/air conditioner system.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 protective gear such as gloves and goggles.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Spray or pour spray products onto a cleaning cloth or paper towel instead of spraying the product directly onto the cleaning surface (if the product label allows) to help limit exposure.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disturbing dust because it can be an asthma trigger.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from the trigger (such as the area that was cleaned) if you experience an asthma attack, and follow your Asthma Action Plan. Call 115 for medical emergencies.</a:t>
            </a:r>
          </a:p>
        </p:txBody>
      </p:sp>
    </p:spTree>
    <p:extLst>
      <p:ext uri="{BB962C8B-B14F-4D97-AF65-F5344CB8AC3E}">
        <p14:creationId xmlns:p14="http://schemas.microsoft.com/office/powerpoint/2010/main" val="3605839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3017B-250A-4D85-8EE8-1CC71223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53B2E3-0203-4F6A-B270-40F46DC96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B6157D0-F113-4D0F-8F95-9253E18E5A0A}"/>
              </a:ext>
            </a:extLst>
          </p:cNvPr>
          <p:cNvSpPr txBox="1">
            <a:spLocks/>
          </p:cNvSpPr>
          <p:nvPr/>
        </p:nvSpPr>
        <p:spPr>
          <a:xfrm>
            <a:off x="112734" y="87683"/>
            <a:ext cx="5087888" cy="1640910"/>
          </a:xfrm>
          <a:prstGeom prst="rect">
            <a:avLst/>
          </a:prstGeom>
          <a:effectLst>
            <a:glow rad="228600">
              <a:sysClr val="windowText" lastClr="000000"/>
            </a:glow>
            <a:outerShdw blurRad="1016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you for your attention </a:t>
            </a:r>
            <a:endParaRPr kumimoji="0" lang="fa-IR" sz="6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5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11B3-319A-406B-9081-1BC6113B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Allergens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69A7F-DFD5-45AF-9C2E-98BA3B5EA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565753"/>
            <a:ext cx="7704667" cy="49102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Inhaled allergens activate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 cells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bound </a:t>
            </a:r>
            <a:r>
              <a:rPr lang="en-US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directly leading to the immediate release of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bronchoconstrictor mediators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resulting in the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response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is reversed by </a:t>
            </a:r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bronchodilators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Often, it is followed by a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response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airway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an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increased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eosinophils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neutrophils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reversible with bronchodilators. </a:t>
            </a:r>
          </a:p>
          <a:p>
            <a:pPr algn="just">
              <a:lnSpc>
                <a:spcPct val="150000"/>
              </a:lnSpc>
            </a:pP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Dermatophagoides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species, domestic pets, cockroaches, grass pollen, ragweed, tree pollen, and fungal spores. </a:t>
            </a:r>
          </a:p>
          <a:p>
            <a:pPr algn="just"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Pollens usually cause allergic rhinitis rather than asthma, but in thunderstorms the pollen grains are disrupted and the particles that may be released can trigger severe asthma exacerbations (</a:t>
            </a:r>
            <a:r>
              <a:rPr lang="en-US" sz="1600" b="1" u="db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thunderstorm asthma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1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302A-F392-4690-AD05-0B78B3B7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716066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Infections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C10B7-31DC-4DC1-AC53-D179341D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445" y="3767202"/>
            <a:ext cx="7704667" cy="3090797"/>
          </a:xfrm>
        </p:spPr>
        <p:txBody>
          <a:bodyPr numCol="1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triggers of acute severe exacerbations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Invade epithelial cells of the lower as well as the upper airways.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numbers of eosinophils and neutrophils.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production of type I interferons by epithelial cells from asthmatic patients, resulting in increased susceptibility to these viral infections and a greater inflammatory response.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6A1FBD-5CE2-44CE-9874-D608AA36A8E7}"/>
              </a:ext>
            </a:extLst>
          </p:cNvPr>
          <p:cNvSpPr txBox="1">
            <a:spLocks/>
          </p:cNvSpPr>
          <p:nvPr/>
        </p:nvSpPr>
        <p:spPr>
          <a:xfrm>
            <a:off x="1132445" y="1542789"/>
            <a:ext cx="7704667" cy="2224413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respiratory tract virus infections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(flu)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colds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Syncytial Virus (RSV).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Sinus infections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Rhinovirus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Coronavirus</a:t>
            </a:r>
          </a:p>
          <a:p>
            <a:pPr algn="just">
              <a:lnSpc>
                <a:spcPct val="150000"/>
              </a:lnSpc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3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EF56-5050-4CA3-82A9-D4D644F4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Tobacco Smoke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66FA-5512-43C5-B185-97E2F08E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128" y="2538610"/>
            <a:ext cx="7704667" cy="33328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Tobacco smoke.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Secondhand smoke.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 smoking.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home, Care, …  a smoke-free zone. </a:t>
            </a:r>
          </a:p>
        </p:txBody>
      </p:sp>
    </p:spTree>
    <p:extLst>
      <p:ext uri="{BB962C8B-B14F-4D97-AF65-F5344CB8AC3E}">
        <p14:creationId xmlns:p14="http://schemas.microsoft.com/office/powerpoint/2010/main" val="191592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A618-D826-4355-A204-168B7959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Dust Mites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7C5E6-1BFC-417E-BDA3-25F4306FF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02" y="1990594"/>
            <a:ext cx="7704667" cy="4191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Dust mites are microscopic bugs that are in many homes.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allergen-proof mattress and pillowcase covers to make a barrier between dust mites and yourself.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use down-filled pillows, quilts, or comforters.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your bedding weekly and dry it completely.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Vacuum carpets, area rugs, and floors regularly using a vacuum equipped with a HEPA filter.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relative humidity levels in the home low, around 30- 50%.</a:t>
            </a:r>
          </a:p>
        </p:txBody>
      </p:sp>
    </p:spTree>
    <p:extLst>
      <p:ext uri="{BB962C8B-B14F-4D97-AF65-F5344CB8AC3E}">
        <p14:creationId xmlns:p14="http://schemas.microsoft.com/office/powerpoint/2010/main" val="288104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F094-F7C3-4E7C-8EF2-B2B86D04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Outdoor Air Pollution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2004-E520-4C47-83ED-2325F7A6D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38" y="2015645"/>
            <a:ext cx="7221255" cy="429747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pollution can come from many sources, including factories, cars, or wildfire smoke.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Wildfire smoke from burning wood or other plants is made up of a mix of harmful gases and small particles.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 dioxide, irritant gases, ozone, diesel particulates and nitrogen oxides.</a:t>
            </a:r>
          </a:p>
        </p:txBody>
      </p:sp>
    </p:spTree>
    <p:extLst>
      <p:ext uri="{BB962C8B-B14F-4D97-AF65-F5344CB8AC3E}">
        <p14:creationId xmlns:p14="http://schemas.microsoft.com/office/powerpoint/2010/main" val="4250942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2925-97D7-48BF-98EF-D652EEAD3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867" y="131524"/>
            <a:ext cx="7704667" cy="19812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Pharmacologic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F5AC-7C30-45C7-B20D-341B4733E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528175"/>
            <a:ext cx="7704667" cy="53298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drugs. </a:t>
            </a:r>
          </a:p>
          <a:p>
            <a:pPr algn="just">
              <a:lnSpc>
                <a:spcPct val="150000"/>
              </a:lnSpc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Beta- blockers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acutely worsen asthma, and may be fatal.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Mechanisms: (not clear); increased cholinergic bronchoconstriction. 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beta blockers need to be avoided and even selective β, β2 blockers, or topical application (e.g., timolol eye drops) may be dangerous. </a:t>
            </a:r>
          </a:p>
          <a:p>
            <a:pPr algn="just">
              <a:lnSpc>
                <a:spcPct val="150000"/>
              </a:lnSpc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Angiotensin-converting enzyme inhibitors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theoretically detrimental as they inhibit breakdown of kinins, which are bronchoconstrictors; however, they rarely worsen asthma, and the characteristic cough is no more frequent in asthmatics than in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nonasthmatics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Aspirin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worsen asthma in some patients (aspirin-sensitive asthma).</a:t>
            </a:r>
          </a:p>
        </p:txBody>
      </p:sp>
    </p:spTree>
    <p:extLst>
      <p:ext uri="{BB962C8B-B14F-4D97-AF65-F5344CB8AC3E}">
        <p14:creationId xmlns:p14="http://schemas.microsoft.com/office/powerpoint/2010/main" val="266999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F680-3D91-4D68-8822-5138F914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Physical exercise 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&amp;</a:t>
            </a:r>
            <a:r>
              <a:rPr lang="en-US" sz="44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Hyperventilation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899F-8989-4896-9FDA-3EE36FFF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445" y="1540701"/>
            <a:ext cx="7873768" cy="504798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trigger of asthma, particularly in children.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 hyperventilation, which results in increased osmolality in airway lining fluid and triggers mast cell mediator release, resulting in bronchoconstriction.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Exercise-induced asthma (EIA) typically begins after exercise has ended, and recovers spontaneously within about 30 min. EIA is worse in cold, dry climates than in hot, humid conditions. </a:t>
            </a:r>
          </a:p>
          <a:p>
            <a:pPr lvl="1" algn="just">
              <a:lnSpc>
                <a:spcPct val="15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Prevented by prior administration of β2-agonists and antileukotrienes, but is best prevented by regular treatment with ICS, which reduce the population of surface mast cells required for this response.</a:t>
            </a:r>
          </a:p>
        </p:txBody>
      </p:sp>
    </p:spTree>
    <p:extLst>
      <p:ext uri="{BB962C8B-B14F-4D97-AF65-F5344CB8AC3E}">
        <p14:creationId xmlns:p14="http://schemas.microsoft.com/office/powerpoint/2010/main" val="4159248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323</TotalTime>
  <Words>1648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Corbel</vt:lpstr>
      <vt:lpstr>Times New Roman</vt:lpstr>
      <vt:lpstr>Parallax</vt:lpstr>
      <vt:lpstr>Asthma Triggers</vt:lpstr>
      <vt:lpstr>What is Triggers:</vt:lpstr>
      <vt:lpstr>Allergens</vt:lpstr>
      <vt:lpstr>Infections</vt:lpstr>
      <vt:lpstr>Tobacco Smoke</vt:lpstr>
      <vt:lpstr>Dust Mites</vt:lpstr>
      <vt:lpstr>Outdoor Air Pollution</vt:lpstr>
      <vt:lpstr>Pharmacologic Agents</vt:lpstr>
      <vt:lpstr>Physical exercise  &amp; Hyperventilation</vt:lpstr>
      <vt:lpstr>Physical Factors</vt:lpstr>
      <vt:lpstr>Food and Diet</vt:lpstr>
      <vt:lpstr>Occupational Factors</vt:lpstr>
      <vt:lpstr>Hormones</vt:lpstr>
      <vt:lpstr>Gastroesophageal Reflux</vt:lpstr>
      <vt:lpstr>Stress</vt:lpstr>
      <vt:lpstr>Pests  (e.g., cockroaches, mice)</vt:lpstr>
      <vt:lpstr>Pets</vt:lpstr>
      <vt:lpstr>Mold</vt:lpstr>
      <vt:lpstr>Cleaning &amp; Disinfection</vt:lpstr>
      <vt:lpstr>Cleaning &amp; Disinfection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Triggers</dc:title>
  <dc:creator>Laptop</dc:creator>
  <cp:lastModifiedBy>Laptop</cp:lastModifiedBy>
  <cp:revision>54</cp:revision>
  <dcterms:created xsi:type="dcterms:W3CDTF">2021-05-04T10:25:34Z</dcterms:created>
  <dcterms:modified xsi:type="dcterms:W3CDTF">2021-05-04T15:48:44Z</dcterms:modified>
</cp:coreProperties>
</file>